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4" r:id="rId3"/>
    <p:sldId id="266" r:id="rId4"/>
    <p:sldId id="275" r:id="rId5"/>
    <p:sldId id="267" r:id="rId6"/>
    <p:sldId id="268" r:id="rId7"/>
    <p:sldId id="269" r:id="rId8"/>
    <p:sldId id="270" r:id="rId9"/>
    <p:sldId id="271" r:id="rId10"/>
    <p:sldId id="272" r:id="rId11"/>
    <p:sldId id="273" r:id="rId12"/>
    <p:sldId id="257" r:id="rId13"/>
    <p:sldId id="258" r:id="rId14"/>
    <p:sldId id="259" r:id="rId15"/>
    <p:sldId id="260" r:id="rId16"/>
    <p:sldId id="261" r:id="rId17"/>
    <p:sldId id="262" r:id="rId18"/>
    <p:sldId id="263" r:id="rId19"/>
    <p:sldId id="264" r:id="rId20"/>
    <p:sldId id="277" r:id="rId21"/>
    <p:sldId id="278" r:id="rId22"/>
    <p:sldId id="283" r:id="rId23"/>
    <p:sldId id="282" r:id="rId24"/>
    <p:sldId id="284" r:id="rId25"/>
    <p:sldId id="279" r:id="rId26"/>
    <p:sldId id="285" r:id="rId27"/>
    <p:sldId id="289" r:id="rId28"/>
    <p:sldId id="286" r:id="rId29"/>
    <p:sldId id="281" r:id="rId30"/>
    <p:sldId id="288" r:id="rId31"/>
    <p:sldId id="338" r:id="rId32"/>
    <p:sldId id="292" r:id="rId33"/>
    <p:sldId id="291" r:id="rId34"/>
    <p:sldId id="293" r:id="rId35"/>
    <p:sldId id="294" r:id="rId36"/>
    <p:sldId id="295" r:id="rId37"/>
    <p:sldId id="296" r:id="rId38"/>
    <p:sldId id="297" r:id="rId39"/>
    <p:sldId id="298" r:id="rId40"/>
    <p:sldId id="299" r:id="rId41"/>
    <p:sldId id="302" r:id="rId42"/>
    <p:sldId id="300" r:id="rId43"/>
    <p:sldId id="301" r:id="rId44"/>
    <p:sldId id="303" r:id="rId45"/>
    <p:sldId id="307" r:id="rId46"/>
    <p:sldId id="304" r:id="rId47"/>
    <p:sldId id="305" r:id="rId48"/>
    <p:sldId id="306" r:id="rId49"/>
    <p:sldId id="308" r:id="rId50"/>
    <p:sldId id="309" r:id="rId51"/>
    <p:sldId id="310" r:id="rId52"/>
    <p:sldId id="311" r:id="rId53"/>
    <p:sldId id="312" r:id="rId54"/>
    <p:sldId id="313" r:id="rId55"/>
    <p:sldId id="314" r:id="rId56"/>
    <p:sldId id="315" r:id="rId57"/>
    <p:sldId id="322" r:id="rId58"/>
    <p:sldId id="323" r:id="rId59"/>
    <p:sldId id="324" r:id="rId60"/>
    <p:sldId id="317" r:id="rId61"/>
    <p:sldId id="318" r:id="rId62"/>
    <p:sldId id="319" r:id="rId63"/>
    <p:sldId id="320" r:id="rId64"/>
    <p:sldId id="321" r:id="rId65"/>
    <p:sldId id="325" r:id="rId66"/>
    <p:sldId id="330" r:id="rId67"/>
    <p:sldId id="331" r:id="rId68"/>
    <p:sldId id="332" r:id="rId69"/>
    <p:sldId id="333" r:id="rId70"/>
    <p:sldId id="329" r:id="rId71"/>
    <p:sldId id="334" r:id="rId72"/>
    <p:sldId id="335" r:id="rId73"/>
    <p:sldId id="336" r:id="rId74"/>
    <p:sldId id="337"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9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79" d="100"/>
          <a:sy n="79" d="100"/>
        </p:scale>
        <p:origin x="72"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11/13/2018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446C117F-5CCF-4837-BE5F-2B92066CAFAF}" type="datetimeFigureOut">
              <a:rPr lang="en-US" dirty="0"/>
              <a:t>11/13/2018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84EB90BD-B6CE-46B7-997F-7313B992CCDC}" type="datetimeFigureOut">
              <a:rPr lang="en-US" dirty="0"/>
              <a:t>11/13/2018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zh-CN" altLang="en-US" smtClean="0"/>
              <a:t>单击此处编辑母版标题样式</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DB9D11F-B188-461D-B23F-39381795C052}" type="datetimeFigureOut">
              <a:rPr lang="en-US" dirty="0"/>
              <a:t>11/13/2018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52E6D8D9-55A2-4063-B0F3-121F44549695}" type="datetimeFigureOut">
              <a:rPr lang="en-US" dirty="0"/>
              <a:t>11/13/2018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zh-CN" altLang="en-US" smtClean="0"/>
              <a:t>单击此处编辑母版标题样式</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3" name="Date Placeholder 2"/>
          <p:cNvSpPr>
            <a:spLocks noGrp="1"/>
          </p:cNvSpPr>
          <p:nvPr>
            <p:ph type="dt" sz="half" idx="10"/>
          </p:nvPr>
        </p:nvSpPr>
        <p:spPr/>
        <p:txBody>
          <a:bodyPr/>
          <a:lstStyle/>
          <a:p>
            <a:fld id="{D4B24536-994D-4021-A283-9F449C0DB509}" type="datetimeFigureOut">
              <a:rPr lang="en-US" dirty="0"/>
              <a:t>11/13/2018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zh-CN" altLang="en-US" smtClean="0"/>
              <a:t>单击此处编辑母版标题样式</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3" name="Date Placeholder 2"/>
          <p:cNvSpPr>
            <a:spLocks noGrp="1"/>
          </p:cNvSpPr>
          <p:nvPr>
            <p:ph type="dt" sz="half" idx="10"/>
          </p:nvPr>
        </p:nvSpPr>
        <p:spPr/>
        <p:txBody>
          <a:bodyPr/>
          <a:lstStyle/>
          <a:p>
            <a:fld id="{3CBBBB78-C96F-47B7-AB17-D852CA960AC9}" type="datetimeFigureOut">
              <a:rPr lang="en-US" dirty="0"/>
              <a:t>11/13/2018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11/13/2018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11/13/2018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11/13/2018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30578ACC-22D6-47C1-A373-4FD133E34F3C}" type="datetimeFigureOut">
              <a:rPr lang="en-US" dirty="0"/>
              <a:t>11/13/2018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11/13/2018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80322" y="3030008"/>
            <a:ext cx="4698355" cy="290617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5594123" y="3030008"/>
            <a:ext cx="4700059" cy="290617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11/13/2018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11/13/2018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11/13/2018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E331444B-B92B-4E27-8C94-BB93EAF5CB18}" type="datetimeFigureOut">
              <a:rPr lang="en-US" dirty="0"/>
              <a:t>11/13/2018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363EFA5E-FA76-400D-B3DC-F0BA90E6D107}" type="datetimeFigureOut">
              <a:rPr lang="en-US" dirty="0"/>
              <a:t>11/13/2018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11/13/2018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3" Type="http://schemas.openxmlformats.org/officeDocument/2006/relationships/hyperlink" Target="http://sklearn.apachecn.org/cn/0.19.0/modules/tree.html#tree-regression" TargetMode="External"/><Relationship Id="rId2" Type="http://schemas.openxmlformats.org/officeDocument/2006/relationships/hyperlink" Target="http://sklearn.apachecn.org/cn/0.19.0/modules/tree.html#tree-classification"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klearn.apachecn.org/cn/0.19.0/" TargetMode="External"/><Relationship Id="rId2" Type="http://schemas.openxmlformats.org/officeDocument/2006/relationships/hyperlink" Target="http://scikit-learn.org/stable/datasets/" TargetMode="Externa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hyperlink" Target="https://blog.csdn.net/fuqiuai/article/details/79495865"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err="1" smtClean="0"/>
              <a:t>sklearn</a:t>
            </a:r>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3479541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模型选择</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096007" y="2336872"/>
            <a:ext cx="10514875" cy="1692961"/>
          </a:xfrm>
          <a:prstGeom prst="rect">
            <a:avLst/>
          </a:prstGeom>
        </p:spPr>
      </p:pic>
    </p:spTree>
    <p:extLst>
      <p:ext uri="{BB962C8B-B14F-4D97-AF65-F5344CB8AC3E}">
        <p14:creationId xmlns:p14="http://schemas.microsoft.com/office/powerpoint/2010/main" val="40487021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数据预处理</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020819" y="2336873"/>
            <a:ext cx="8342958" cy="2883462"/>
          </a:xfrm>
          <a:prstGeom prst="rect">
            <a:avLst/>
          </a:prstGeom>
        </p:spPr>
      </p:pic>
    </p:spTree>
    <p:extLst>
      <p:ext uri="{BB962C8B-B14F-4D97-AF65-F5344CB8AC3E}">
        <p14:creationId xmlns:p14="http://schemas.microsoft.com/office/powerpoint/2010/main" val="38218182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监督学习（</a:t>
            </a:r>
            <a:r>
              <a:rPr lang="en-US" altLang="zh-CN" b="1" dirty="0"/>
              <a:t>supervised learning</a:t>
            </a:r>
            <a:r>
              <a:rPr lang="zh-CN" altLang="en-US" b="1" dirty="0"/>
              <a:t>）</a:t>
            </a:r>
            <a:endParaRPr lang="zh-CN" altLang="en-US" dirty="0"/>
          </a:p>
        </p:txBody>
      </p:sp>
      <p:sp>
        <p:nvSpPr>
          <p:cNvPr id="3" name="内容占位符 2"/>
          <p:cNvSpPr>
            <a:spLocks noGrp="1"/>
          </p:cNvSpPr>
          <p:nvPr>
            <p:ph idx="1"/>
          </p:nvPr>
        </p:nvSpPr>
        <p:spPr>
          <a:xfrm>
            <a:off x="680321" y="1925904"/>
            <a:ext cx="10502872" cy="5203179"/>
          </a:xfrm>
        </p:spPr>
        <p:txBody>
          <a:bodyPr>
            <a:normAutofit fontScale="92500" lnSpcReduction="20000"/>
          </a:bodyPr>
          <a:lstStyle/>
          <a:p>
            <a:r>
              <a:rPr lang="en-US" altLang="zh-CN" dirty="0"/>
              <a:t>1</a:t>
            </a:r>
            <a:r>
              <a:rPr lang="en-US" altLang="zh-CN" dirty="0" smtClean="0"/>
              <a:t>.</a:t>
            </a:r>
          </a:p>
          <a:p>
            <a:pPr lvl="1"/>
            <a:r>
              <a:rPr lang="en-US" altLang="zh-CN" dirty="0" smtClean="0"/>
              <a:t>neighbors</a:t>
            </a:r>
            <a:r>
              <a:rPr lang="zh-CN" altLang="en-US" dirty="0"/>
              <a:t>：近邻</a:t>
            </a:r>
            <a:r>
              <a:rPr lang="zh-CN" altLang="en-US" dirty="0" smtClean="0"/>
              <a:t>算法</a:t>
            </a:r>
            <a:endParaRPr lang="en-US" altLang="zh-CN" dirty="0" smtClean="0"/>
          </a:p>
          <a:p>
            <a:pPr lvl="1"/>
            <a:r>
              <a:rPr lang="en-US" altLang="zh-CN" dirty="0" err="1" smtClean="0"/>
              <a:t>svm</a:t>
            </a:r>
            <a:r>
              <a:rPr lang="zh-CN" altLang="en-US" dirty="0"/>
              <a:t>：支持向量</a:t>
            </a:r>
            <a:r>
              <a:rPr lang="zh-CN" altLang="en-US" dirty="0" smtClean="0"/>
              <a:t>机</a:t>
            </a:r>
            <a:endParaRPr lang="en-US" altLang="zh-CN" dirty="0" smtClean="0"/>
          </a:p>
          <a:p>
            <a:pPr lvl="1"/>
            <a:r>
              <a:rPr lang="en-US" altLang="zh-CN" dirty="0" smtClean="0"/>
              <a:t>kernel-ridge</a:t>
            </a:r>
            <a:r>
              <a:rPr lang="zh-CN" altLang="en-US" dirty="0"/>
              <a:t>：核</a:t>
            </a:r>
            <a:r>
              <a:rPr lang="en-US" altLang="zh-CN" dirty="0"/>
              <a:t>——</a:t>
            </a:r>
            <a:r>
              <a:rPr lang="zh-CN" altLang="en-US" dirty="0" smtClean="0"/>
              <a:t>岭回归</a:t>
            </a:r>
            <a:endParaRPr lang="en-US" altLang="zh-CN" dirty="0" smtClean="0"/>
          </a:p>
          <a:p>
            <a:pPr lvl="1"/>
            <a:r>
              <a:rPr lang="en-US" altLang="zh-CN" dirty="0" err="1" smtClean="0"/>
              <a:t>discriminant_analysis</a:t>
            </a:r>
            <a:r>
              <a:rPr lang="zh-CN" altLang="en-US" dirty="0"/>
              <a:t>：</a:t>
            </a:r>
            <a:r>
              <a:rPr lang="zh-CN" altLang="en-US" dirty="0" smtClean="0"/>
              <a:t>判别分析</a:t>
            </a:r>
            <a:endParaRPr lang="en-US" altLang="zh-CN" dirty="0" smtClean="0"/>
          </a:p>
          <a:p>
            <a:pPr lvl="1"/>
            <a:r>
              <a:rPr lang="en-US" altLang="zh-CN" dirty="0" err="1" smtClean="0"/>
              <a:t>linear_model</a:t>
            </a:r>
            <a:r>
              <a:rPr lang="zh-CN" altLang="en-US" dirty="0"/>
              <a:t>：</a:t>
            </a:r>
            <a:r>
              <a:rPr lang="zh-CN" altLang="en-US" dirty="0" smtClean="0"/>
              <a:t>广义线性模型</a:t>
            </a:r>
            <a:endParaRPr lang="en-US" altLang="zh-CN" dirty="0" smtClean="0"/>
          </a:p>
          <a:p>
            <a:r>
              <a:rPr lang="en-US" altLang="zh-CN" dirty="0" smtClean="0"/>
              <a:t>2.</a:t>
            </a:r>
          </a:p>
          <a:p>
            <a:pPr lvl="1"/>
            <a:r>
              <a:rPr lang="en-US" altLang="zh-CN" dirty="0" err="1" smtClean="0"/>
              <a:t>ensemle</a:t>
            </a:r>
            <a:r>
              <a:rPr lang="zh-CN" altLang="en-US" dirty="0"/>
              <a:t>：集成</a:t>
            </a:r>
            <a:r>
              <a:rPr lang="zh-CN" altLang="en-US" dirty="0" smtClean="0"/>
              <a:t>方法</a:t>
            </a:r>
            <a:endParaRPr lang="en-US" altLang="zh-CN" dirty="0" smtClean="0"/>
          </a:p>
          <a:p>
            <a:pPr lvl="1"/>
            <a:r>
              <a:rPr lang="en-US" altLang="zh-CN" dirty="0" smtClean="0"/>
              <a:t>tree</a:t>
            </a:r>
            <a:r>
              <a:rPr lang="zh-CN" altLang="en-US" dirty="0"/>
              <a:t>：</a:t>
            </a:r>
            <a:r>
              <a:rPr lang="zh-CN" altLang="en-US" dirty="0" smtClean="0"/>
              <a:t>决策树</a:t>
            </a:r>
            <a:endParaRPr lang="en-US" altLang="zh-CN" dirty="0" smtClean="0"/>
          </a:p>
          <a:p>
            <a:pPr lvl="1"/>
            <a:r>
              <a:rPr lang="en-US" altLang="zh-CN" dirty="0" err="1" smtClean="0"/>
              <a:t>naive_bayes</a:t>
            </a:r>
            <a:r>
              <a:rPr lang="zh-CN" altLang="en-US" dirty="0"/>
              <a:t>：朴素贝叶</a:t>
            </a:r>
            <a:r>
              <a:rPr lang="zh-CN" altLang="en-US" dirty="0" smtClean="0"/>
              <a:t>斯</a:t>
            </a:r>
            <a:endParaRPr lang="en-US" altLang="zh-CN" dirty="0" smtClean="0"/>
          </a:p>
          <a:p>
            <a:pPr lvl="1"/>
            <a:r>
              <a:rPr lang="en-US" altLang="zh-CN" dirty="0" err="1" smtClean="0"/>
              <a:t>cross_decomposition</a:t>
            </a:r>
            <a:r>
              <a:rPr lang="zh-CN" altLang="en-US" dirty="0"/>
              <a:t>：交叉</a:t>
            </a:r>
            <a:r>
              <a:rPr lang="zh-CN" altLang="en-US" dirty="0" smtClean="0"/>
              <a:t>分解</a:t>
            </a:r>
            <a:endParaRPr lang="en-US" altLang="zh-CN" dirty="0" smtClean="0"/>
          </a:p>
          <a:p>
            <a:pPr lvl="1"/>
            <a:r>
              <a:rPr lang="en-US" altLang="zh-CN" dirty="0" err="1" smtClean="0"/>
              <a:t>gaussian_process</a:t>
            </a:r>
            <a:r>
              <a:rPr lang="zh-CN" altLang="en-US" dirty="0"/>
              <a:t>：</a:t>
            </a:r>
            <a:r>
              <a:rPr lang="zh-CN" altLang="en-US" dirty="0" smtClean="0"/>
              <a:t>高斯过程</a:t>
            </a:r>
            <a:endParaRPr lang="en-US" altLang="zh-CN" dirty="0" smtClean="0"/>
          </a:p>
          <a:p>
            <a:r>
              <a:rPr lang="en-US" altLang="zh-CN" dirty="0" smtClean="0"/>
              <a:t>3.neural_network</a:t>
            </a:r>
            <a:r>
              <a:rPr lang="zh-CN" altLang="en-US" dirty="0"/>
              <a:t>：</a:t>
            </a:r>
            <a:r>
              <a:rPr lang="zh-CN" altLang="en-US" dirty="0" smtClean="0"/>
              <a:t>神经网络</a:t>
            </a:r>
            <a:endParaRPr lang="en-US" altLang="zh-CN" dirty="0" smtClean="0"/>
          </a:p>
          <a:p>
            <a:pPr lvl="1"/>
            <a:r>
              <a:rPr lang="en-US" altLang="zh-CN" dirty="0" smtClean="0"/>
              <a:t>calibration</a:t>
            </a:r>
            <a:r>
              <a:rPr lang="zh-CN" altLang="en-US" dirty="0"/>
              <a:t>：概率</a:t>
            </a:r>
            <a:r>
              <a:rPr lang="zh-CN" altLang="en-US" dirty="0" smtClean="0"/>
              <a:t>校准</a:t>
            </a:r>
            <a:endParaRPr lang="en-US" altLang="zh-CN" dirty="0" smtClean="0"/>
          </a:p>
          <a:p>
            <a:pPr lvl="1"/>
            <a:r>
              <a:rPr lang="en-US" altLang="zh-CN" dirty="0" smtClean="0"/>
              <a:t>isotonic</a:t>
            </a:r>
            <a:r>
              <a:rPr lang="zh-CN" altLang="en-US" dirty="0"/>
              <a:t>：保序</a:t>
            </a:r>
            <a:r>
              <a:rPr lang="zh-CN" altLang="en-US" dirty="0" smtClean="0"/>
              <a:t>回归</a:t>
            </a:r>
            <a:endParaRPr lang="en-US" altLang="zh-CN" dirty="0" smtClean="0"/>
          </a:p>
          <a:p>
            <a:pPr lvl="1"/>
            <a:r>
              <a:rPr lang="en-US" altLang="zh-CN" dirty="0" err="1" smtClean="0"/>
              <a:t>feature_selection</a:t>
            </a:r>
            <a:r>
              <a:rPr lang="zh-CN" altLang="en-US" dirty="0"/>
              <a:t>：</a:t>
            </a:r>
            <a:r>
              <a:rPr lang="zh-CN" altLang="en-US" dirty="0" smtClean="0"/>
              <a:t>特征选择</a:t>
            </a:r>
            <a:endParaRPr lang="en-US" altLang="zh-CN" dirty="0" smtClean="0"/>
          </a:p>
          <a:p>
            <a:pPr lvl="1"/>
            <a:r>
              <a:rPr lang="en-US" altLang="zh-CN" dirty="0" smtClean="0"/>
              <a:t>multiclass</a:t>
            </a:r>
            <a:r>
              <a:rPr lang="zh-CN" altLang="en-US" dirty="0"/>
              <a:t>：多类多标签</a:t>
            </a:r>
            <a:r>
              <a:rPr lang="zh-CN" altLang="en-US" dirty="0" smtClean="0"/>
              <a:t>算法</a:t>
            </a:r>
            <a:endParaRPr lang="zh-CN" altLang="en-US" dirty="0"/>
          </a:p>
        </p:txBody>
      </p:sp>
    </p:spTree>
    <p:extLst>
      <p:ext uri="{BB962C8B-B14F-4D97-AF65-F5344CB8AC3E}">
        <p14:creationId xmlns:p14="http://schemas.microsoft.com/office/powerpoint/2010/main" val="42548684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以上的每个模块都包括多个算法，在调用时直接</a:t>
            </a:r>
            <a:r>
              <a:rPr lang="en-US" altLang="zh-CN" dirty="0" smtClean="0"/>
              <a:t>import</a:t>
            </a:r>
            <a:r>
              <a:rPr lang="zh-CN" altLang="en-US" dirty="0" smtClean="0"/>
              <a:t>即可，譬如：</a:t>
            </a:r>
            <a:endParaRPr lang="en-US" altLang="zh-CN" dirty="0" smtClean="0"/>
          </a:p>
          <a:p>
            <a:r>
              <a:rPr lang="en-US" altLang="zh-CN" dirty="0"/>
              <a:t>from </a:t>
            </a:r>
            <a:r>
              <a:rPr lang="en-US" altLang="zh-CN" dirty="0" err="1"/>
              <a:t>sklearn.svm</a:t>
            </a:r>
            <a:r>
              <a:rPr lang="en-US" altLang="zh-CN" dirty="0"/>
              <a:t> import SVC </a:t>
            </a:r>
            <a:endParaRPr lang="en-US" altLang="zh-CN" dirty="0" smtClean="0"/>
          </a:p>
          <a:p>
            <a:r>
              <a:rPr lang="en-US" altLang="zh-CN" dirty="0" smtClean="0"/>
              <a:t>svc </a:t>
            </a:r>
            <a:r>
              <a:rPr lang="en-US" altLang="zh-CN" dirty="0"/>
              <a:t>= SVC()</a:t>
            </a:r>
            <a:endParaRPr lang="zh-CN" altLang="en-US" dirty="0"/>
          </a:p>
        </p:txBody>
      </p:sp>
    </p:spTree>
    <p:extLst>
      <p:ext uri="{BB962C8B-B14F-4D97-AF65-F5344CB8AC3E}">
        <p14:creationId xmlns:p14="http://schemas.microsoft.com/office/powerpoint/2010/main" val="7695959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无监督学习</a:t>
            </a:r>
            <a:endParaRPr lang="zh-CN" altLang="en-US" dirty="0"/>
          </a:p>
        </p:txBody>
      </p:sp>
      <p:sp>
        <p:nvSpPr>
          <p:cNvPr id="3" name="内容占位符 2"/>
          <p:cNvSpPr>
            <a:spLocks noGrp="1"/>
          </p:cNvSpPr>
          <p:nvPr>
            <p:ph idx="1"/>
          </p:nvPr>
        </p:nvSpPr>
        <p:spPr/>
        <p:txBody>
          <a:bodyPr>
            <a:normAutofit/>
          </a:bodyPr>
          <a:lstStyle/>
          <a:p>
            <a:r>
              <a:rPr lang="en-US" altLang="zh-CN" b="1" dirty="0"/>
              <a:t>1.</a:t>
            </a:r>
          </a:p>
          <a:p>
            <a:pPr lvl="1"/>
            <a:r>
              <a:rPr lang="en-US" altLang="zh-CN" dirty="0"/>
              <a:t>decomposition</a:t>
            </a:r>
            <a:r>
              <a:rPr lang="zh-CN" altLang="en-US" dirty="0"/>
              <a:t>：矩阵因子分解</a:t>
            </a:r>
          </a:p>
          <a:p>
            <a:pPr lvl="1"/>
            <a:r>
              <a:rPr lang="en-US" altLang="zh-CN" dirty="0"/>
              <a:t>cluster</a:t>
            </a:r>
            <a:r>
              <a:rPr lang="zh-CN" altLang="en-US" dirty="0"/>
              <a:t>：聚类</a:t>
            </a:r>
          </a:p>
          <a:p>
            <a:pPr lvl="1"/>
            <a:r>
              <a:rPr lang="en-US" altLang="zh-CN" dirty="0"/>
              <a:t>manifold</a:t>
            </a:r>
            <a:r>
              <a:rPr lang="zh-CN" altLang="en-US" dirty="0"/>
              <a:t>：流形学习</a:t>
            </a:r>
          </a:p>
          <a:p>
            <a:pPr lvl="1"/>
            <a:r>
              <a:rPr lang="en-US" altLang="zh-CN" dirty="0"/>
              <a:t>mixture</a:t>
            </a:r>
            <a:r>
              <a:rPr lang="zh-CN" altLang="en-US" dirty="0"/>
              <a:t>：高斯混合模型</a:t>
            </a:r>
          </a:p>
          <a:p>
            <a:r>
              <a:rPr lang="en-US" altLang="zh-CN" b="1" dirty="0"/>
              <a:t>2.</a:t>
            </a:r>
          </a:p>
          <a:p>
            <a:pPr lvl="1"/>
            <a:r>
              <a:rPr lang="en-US" altLang="zh-CN" dirty="0" err="1"/>
              <a:t>neural_network</a:t>
            </a:r>
            <a:r>
              <a:rPr lang="zh-CN" altLang="en-US" dirty="0"/>
              <a:t>：无监督神经网络</a:t>
            </a:r>
          </a:p>
          <a:p>
            <a:pPr lvl="1"/>
            <a:r>
              <a:rPr lang="en-US" altLang="zh-CN" dirty="0"/>
              <a:t>density</a:t>
            </a:r>
            <a:r>
              <a:rPr lang="zh-CN" altLang="en-US" dirty="0"/>
              <a:t>：密度估计</a:t>
            </a:r>
          </a:p>
          <a:p>
            <a:pPr lvl="1"/>
            <a:r>
              <a:rPr lang="en-US" altLang="zh-CN" dirty="0"/>
              <a:t>covariance</a:t>
            </a:r>
            <a:r>
              <a:rPr lang="zh-CN" altLang="en-US" dirty="0"/>
              <a:t>：协方差估计</a:t>
            </a:r>
          </a:p>
          <a:p>
            <a:endParaRPr lang="zh-CN" altLang="en-US" dirty="0"/>
          </a:p>
        </p:txBody>
      </p:sp>
    </p:spTree>
    <p:extLst>
      <p:ext uri="{BB962C8B-B14F-4D97-AF65-F5344CB8AC3E}">
        <p14:creationId xmlns:p14="http://schemas.microsoft.com/office/powerpoint/2010/main" val="32681587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数据变换</a:t>
            </a:r>
            <a:endParaRPr lang="zh-CN" altLang="en-US" dirty="0"/>
          </a:p>
        </p:txBody>
      </p:sp>
      <p:sp>
        <p:nvSpPr>
          <p:cNvPr id="3" name="内容占位符 2"/>
          <p:cNvSpPr>
            <a:spLocks noGrp="1"/>
          </p:cNvSpPr>
          <p:nvPr>
            <p:ph idx="1"/>
          </p:nvPr>
        </p:nvSpPr>
        <p:spPr/>
        <p:txBody>
          <a:bodyPr>
            <a:normAutofit/>
          </a:bodyPr>
          <a:lstStyle/>
          <a:p>
            <a:r>
              <a:rPr lang="en-US" altLang="zh-CN" dirty="0"/>
              <a:t>1</a:t>
            </a:r>
            <a:r>
              <a:rPr lang="en-US" altLang="zh-CN" dirty="0" smtClean="0"/>
              <a:t>.</a:t>
            </a:r>
          </a:p>
          <a:p>
            <a:pPr lvl="1"/>
            <a:r>
              <a:rPr lang="en-US" altLang="zh-CN" dirty="0" err="1" smtClean="0"/>
              <a:t>feature_extraction</a:t>
            </a:r>
            <a:r>
              <a:rPr lang="zh-CN" altLang="en-US" dirty="0"/>
              <a:t>：</a:t>
            </a:r>
            <a:r>
              <a:rPr lang="zh-CN" altLang="en-US" dirty="0" smtClean="0"/>
              <a:t>特征抽取</a:t>
            </a:r>
            <a:endParaRPr lang="en-US" altLang="zh-CN" dirty="0" smtClean="0"/>
          </a:p>
          <a:p>
            <a:pPr lvl="1"/>
            <a:r>
              <a:rPr lang="en-US" altLang="zh-CN" dirty="0" err="1" smtClean="0"/>
              <a:t>feature_selection</a:t>
            </a:r>
            <a:r>
              <a:rPr lang="zh-CN" altLang="en-US" dirty="0"/>
              <a:t>：</a:t>
            </a:r>
            <a:r>
              <a:rPr lang="zh-CN" altLang="en-US" dirty="0" smtClean="0"/>
              <a:t>特征选择</a:t>
            </a:r>
            <a:endParaRPr lang="en-US" altLang="zh-CN" dirty="0" smtClean="0"/>
          </a:p>
          <a:p>
            <a:pPr lvl="1"/>
            <a:r>
              <a:rPr lang="en-US" altLang="zh-CN" dirty="0" smtClean="0"/>
              <a:t>preprocess</a:t>
            </a:r>
            <a:r>
              <a:rPr lang="zh-CN" altLang="en-US" dirty="0"/>
              <a:t>：</a:t>
            </a:r>
            <a:r>
              <a:rPr lang="zh-CN" altLang="en-US" dirty="0" smtClean="0"/>
              <a:t>预处理</a:t>
            </a:r>
            <a:endParaRPr lang="en-US" altLang="zh-CN" dirty="0" smtClean="0"/>
          </a:p>
          <a:p>
            <a:r>
              <a:rPr lang="en-US" altLang="zh-CN" dirty="0" smtClean="0"/>
              <a:t>2.</a:t>
            </a:r>
          </a:p>
          <a:p>
            <a:pPr lvl="1"/>
            <a:r>
              <a:rPr lang="en-US" altLang="zh-CN" dirty="0" err="1" smtClean="0"/>
              <a:t>random_projection</a:t>
            </a:r>
            <a:r>
              <a:rPr lang="zh-CN" altLang="en-US" dirty="0"/>
              <a:t>：随机</a:t>
            </a:r>
            <a:r>
              <a:rPr lang="zh-CN" altLang="en-US" dirty="0" smtClean="0"/>
              <a:t>投影</a:t>
            </a:r>
            <a:endParaRPr lang="en-US" altLang="zh-CN" dirty="0" smtClean="0"/>
          </a:p>
          <a:p>
            <a:pPr lvl="1"/>
            <a:r>
              <a:rPr lang="en-US" altLang="zh-CN" dirty="0" err="1" smtClean="0"/>
              <a:t>kernel_approximation</a:t>
            </a:r>
            <a:r>
              <a:rPr lang="zh-CN" altLang="en-US" dirty="0"/>
              <a:t>：核</a:t>
            </a:r>
            <a:r>
              <a:rPr lang="zh-CN" altLang="en-US" dirty="0" smtClean="0"/>
              <a:t>逼近</a:t>
            </a:r>
            <a:endParaRPr lang="en-US" altLang="zh-CN" dirty="0" smtClean="0"/>
          </a:p>
          <a:p>
            <a:pPr lvl="1"/>
            <a:r>
              <a:rPr lang="en-US" altLang="zh-CN" dirty="0" err="1" smtClean="0"/>
              <a:t>pipline</a:t>
            </a:r>
            <a:r>
              <a:rPr lang="zh-CN" altLang="en-US" dirty="0"/>
              <a:t>：管道流（这个严格说不算是数据变换模块</a:t>
            </a:r>
            <a:r>
              <a:rPr lang="zh-CN" altLang="en-US" dirty="0" smtClean="0"/>
              <a:t>）</a:t>
            </a:r>
            <a:endParaRPr lang="zh-CN" altLang="en-US" dirty="0"/>
          </a:p>
        </p:txBody>
      </p:sp>
    </p:spTree>
    <p:extLst>
      <p:ext uri="{BB962C8B-B14F-4D97-AF65-F5344CB8AC3E}">
        <p14:creationId xmlns:p14="http://schemas.microsoft.com/office/powerpoint/2010/main" val="23048537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算法类的顶层设计图</a:t>
            </a:r>
            <a:endParaRPr lang="zh-CN" altLang="en-US" dirty="0"/>
          </a:p>
        </p:txBody>
      </p:sp>
      <p:sp>
        <p:nvSpPr>
          <p:cNvPr id="3" name="内容占位符 2"/>
          <p:cNvSpPr>
            <a:spLocks noGrp="1"/>
          </p:cNvSpPr>
          <p:nvPr>
            <p:ph idx="1"/>
          </p:nvPr>
        </p:nvSpPr>
        <p:spPr>
          <a:xfrm>
            <a:off x="680321" y="2336873"/>
            <a:ext cx="10923658" cy="4193400"/>
          </a:xfrm>
        </p:spPr>
        <p:txBody>
          <a:bodyPr>
            <a:normAutofit/>
          </a:bodyPr>
          <a:lstStyle/>
          <a:p>
            <a:r>
              <a:rPr lang="en-US" altLang="zh-CN" dirty="0" err="1"/>
              <a:t>baseEstimator</a:t>
            </a:r>
            <a:r>
              <a:rPr lang="zh-CN" altLang="en-US" dirty="0"/>
              <a:t>：所有评估器的父</a:t>
            </a:r>
            <a:r>
              <a:rPr lang="zh-CN" altLang="en-US" dirty="0" smtClean="0"/>
              <a:t>类</a:t>
            </a:r>
            <a:endParaRPr lang="en-US" altLang="zh-CN" dirty="0" smtClean="0"/>
          </a:p>
          <a:p>
            <a:r>
              <a:rPr lang="en-US" altLang="zh-CN" dirty="0" err="1" smtClean="0"/>
              <a:t>ClassifierMixin</a:t>
            </a:r>
            <a:r>
              <a:rPr lang="zh-CN" altLang="en-US" dirty="0"/>
              <a:t>：所有分类器的父类，其子类必须实现一个</a:t>
            </a:r>
            <a:r>
              <a:rPr lang="en-US" altLang="zh-CN" dirty="0"/>
              <a:t>score</a:t>
            </a:r>
            <a:r>
              <a:rPr lang="zh-CN" altLang="en-US" dirty="0" smtClean="0"/>
              <a:t>函数</a:t>
            </a:r>
            <a:endParaRPr lang="en-US" altLang="zh-CN" dirty="0" smtClean="0"/>
          </a:p>
          <a:p>
            <a:r>
              <a:rPr lang="en-US" altLang="zh-CN" dirty="0" err="1" smtClean="0"/>
              <a:t>RegressorMixin</a:t>
            </a:r>
            <a:r>
              <a:rPr lang="zh-CN" altLang="en-US" dirty="0"/>
              <a:t>：所有回归器的父类，其子类必须实现一个</a:t>
            </a:r>
            <a:r>
              <a:rPr lang="en-US" altLang="zh-CN" dirty="0"/>
              <a:t>score</a:t>
            </a:r>
            <a:r>
              <a:rPr lang="zh-CN" altLang="en-US" dirty="0" smtClean="0"/>
              <a:t>函数</a:t>
            </a:r>
            <a:endParaRPr lang="en-US" altLang="zh-CN" dirty="0" smtClean="0"/>
          </a:p>
          <a:p>
            <a:r>
              <a:rPr lang="en-US" altLang="zh-CN" dirty="0" err="1" smtClean="0"/>
              <a:t>ClusterMixin</a:t>
            </a:r>
            <a:r>
              <a:rPr lang="zh-CN" altLang="en-US" dirty="0"/>
              <a:t>：所有聚类的父类，其子类必须实现一个</a:t>
            </a:r>
            <a:r>
              <a:rPr lang="en-US" altLang="zh-CN" dirty="0" err="1"/>
              <a:t>fit_predict</a:t>
            </a:r>
            <a:r>
              <a:rPr lang="zh-CN" altLang="en-US" dirty="0" smtClean="0"/>
              <a:t>函数</a:t>
            </a:r>
            <a:endParaRPr lang="en-US" altLang="zh-CN" dirty="0" smtClean="0"/>
          </a:p>
          <a:p>
            <a:r>
              <a:rPr lang="en-US" altLang="zh-CN" dirty="0" err="1" smtClean="0"/>
              <a:t>BiClusterMixin</a:t>
            </a:r>
            <a:r>
              <a:rPr lang="zh-CN" altLang="en-US" dirty="0"/>
              <a:t>：</a:t>
            </a:r>
            <a:r>
              <a:rPr lang="en-US" altLang="zh-CN" dirty="0" err="1"/>
              <a:t>TransformerMixin</a:t>
            </a:r>
            <a:r>
              <a:rPr lang="zh-CN" altLang="en-US" dirty="0"/>
              <a:t>：所有数据变换的父类，其子类必须实现一个</a:t>
            </a:r>
            <a:r>
              <a:rPr lang="en-US" altLang="zh-CN" dirty="0" err="1"/>
              <a:t>fit_transform</a:t>
            </a:r>
            <a:r>
              <a:rPr lang="zh-CN" altLang="en-US" dirty="0" smtClean="0"/>
              <a:t>函数</a:t>
            </a:r>
            <a:endParaRPr lang="en-US" altLang="zh-CN" dirty="0" smtClean="0"/>
          </a:p>
          <a:p>
            <a:r>
              <a:rPr lang="en-US" altLang="zh-CN" dirty="0" err="1" smtClean="0"/>
              <a:t>DensityMixin</a:t>
            </a:r>
            <a:r>
              <a:rPr lang="zh-CN" altLang="en-US" dirty="0"/>
              <a:t>：所有密度估计相关的父类，其子类必须实现一个</a:t>
            </a:r>
            <a:r>
              <a:rPr lang="en-US" altLang="zh-CN" dirty="0"/>
              <a:t>score</a:t>
            </a:r>
            <a:r>
              <a:rPr lang="zh-CN" altLang="en-US" dirty="0" smtClean="0"/>
              <a:t>函数</a:t>
            </a:r>
            <a:endParaRPr lang="en-US" altLang="zh-CN" dirty="0" smtClean="0"/>
          </a:p>
          <a:p>
            <a:r>
              <a:rPr lang="en-US" altLang="zh-CN" dirty="0" err="1" smtClean="0"/>
              <a:t>MetaEsimatorMixin</a:t>
            </a:r>
            <a:r>
              <a:rPr lang="zh-CN" altLang="en-US" dirty="0"/>
              <a:t>：可能是出于兼容性考虑，看名字就能知道，目前里面没有</a:t>
            </a:r>
            <a:r>
              <a:rPr lang="zh-CN" altLang="en-US" dirty="0" smtClean="0"/>
              <a:t>内容</a:t>
            </a:r>
            <a:endParaRPr lang="zh-CN" altLang="en-US" dirty="0"/>
          </a:p>
        </p:txBody>
      </p:sp>
    </p:spTree>
    <p:extLst>
      <p:ext uri="{BB962C8B-B14F-4D97-AF65-F5344CB8AC3E}">
        <p14:creationId xmlns:p14="http://schemas.microsoft.com/office/powerpoint/2010/main" val="5593487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676" y="258293"/>
            <a:ext cx="9613861" cy="1080938"/>
          </a:xfrm>
        </p:spPr>
        <p:txBody>
          <a:bodyPr/>
          <a:lstStyle/>
          <a:p>
            <a:r>
              <a:rPr lang="en-US" altLang="zh-CN" dirty="0" smtClean="0"/>
              <a:t>SVM</a:t>
            </a:r>
            <a:r>
              <a:rPr lang="zh-CN" altLang="en-US" dirty="0" smtClean="0"/>
              <a:t>的类</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3058788" y="888450"/>
            <a:ext cx="7040071" cy="5932393"/>
          </a:xfrm>
          <a:prstGeom prst="rect">
            <a:avLst/>
          </a:prstGeom>
        </p:spPr>
      </p:pic>
    </p:spTree>
    <p:extLst>
      <p:ext uri="{BB962C8B-B14F-4D97-AF65-F5344CB8AC3E}">
        <p14:creationId xmlns:p14="http://schemas.microsoft.com/office/powerpoint/2010/main" val="2782745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Cluster</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3455298" y="753228"/>
            <a:ext cx="6838883" cy="5845778"/>
          </a:xfrm>
          <a:prstGeom prst="rect">
            <a:avLst/>
          </a:prstGeom>
        </p:spPr>
      </p:pic>
    </p:spTree>
    <p:extLst>
      <p:ext uri="{BB962C8B-B14F-4D97-AF65-F5344CB8AC3E}">
        <p14:creationId xmlns:p14="http://schemas.microsoft.com/office/powerpoint/2010/main" val="32215458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a:t>在</a:t>
            </a:r>
            <a:r>
              <a:rPr lang="en-US" altLang="zh-CN" dirty="0" err="1"/>
              <a:t>sklearn</a:t>
            </a:r>
            <a:r>
              <a:rPr lang="zh-CN" altLang="en-US" dirty="0"/>
              <a:t>里面，我们可以使用完全一样的接口来实现不同的机器学习算法，</a:t>
            </a:r>
            <a:r>
              <a:rPr lang="zh-CN" altLang="en-US" dirty="0" smtClean="0"/>
              <a:t>通用的</a:t>
            </a:r>
            <a:r>
              <a:rPr lang="zh-CN" altLang="en-US" dirty="0"/>
              <a:t>流程可以理解如下</a:t>
            </a:r>
            <a:r>
              <a:rPr lang="zh-CN" altLang="en-US" dirty="0" smtClean="0"/>
              <a:t>：</a:t>
            </a:r>
            <a:endParaRPr lang="en-US" altLang="zh-CN" dirty="0" smtClean="0"/>
          </a:p>
          <a:p>
            <a:r>
              <a:rPr lang="zh-CN" altLang="en-US" dirty="0"/>
              <a:t>数据加载和</a:t>
            </a:r>
            <a:r>
              <a:rPr lang="zh-CN" altLang="en-US" dirty="0" smtClean="0"/>
              <a:t>预处理</a:t>
            </a:r>
            <a:endParaRPr lang="en-US" altLang="zh-CN" dirty="0" smtClean="0"/>
          </a:p>
          <a:p>
            <a:r>
              <a:rPr lang="zh-CN" altLang="en-US" dirty="0" smtClean="0"/>
              <a:t>定义</a:t>
            </a:r>
            <a:r>
              <a:rPr lang="zh-CN" altLang="en-US" dirty="0"/>
              <a:t>分类器（回归器等等），譬如</a:t>
            </a:r>
            <a:r>
              <a:rPr lang="en-US" altLang="zh-CN" dirty="0"/>
              <a:t>svc = </a:t>
            </a:r>
            <a:r>
              <a:rPr lang="en-US" altLang="zh-CN" dirty="0" err="1"/>
              <a:t>svm.svc</a:t>
            </a:r>
            <a:r>
              <a:rPr lang="en-US" altLang="zh-CN" dirty="0" smtClean="0"/>
              <a:t>()</a:t>
            </a:r>
          </a:p>
          <a:p>
            <a:r>
              <a:rPr lang="zh-CN" altLang="en-US" dirty="0" smtClean="0"/>
              <a:t>用</a:t>
            </a:r>
            <a:r>
              <a:rPr lang="zh-CN" altLang="en-US" dirty="0"/>
              <a:t>训练集对模型进行训练，只需调用</a:t>
            </a:r>
            <a:r>
              <a:rPr lang="en-US" altLang="zh-CN" dirty="0"/>
              <a:t>fit</a:t>
            </a:r>
            <a:r>
              <a:rPr lang="zh-CN" altLang="en-US" dirty="0"/>
              <a:t>方法，</a:t>
            </a:r>
            <a:r>
              <a:rPr lang="en-US" altLang="zh-CN" dirty="0" err="1"/>
              <a:t>svc.fit</a:t>
            </a:r>
            <a:r>
              <a:rPr lang="en-US" altLang="zh-CN" dirty="0"/>
              <a:t>(</a:t>
            </a:r>
            <a:r>
              <a:rPr lang="en-US" altLang="zh-CN" dirty="0" err="1"/>
              <a:t>X_train</a:t>
            </a:r>
            <a:r>
              <a:rPr lang="en-US" altLang="zh-CN" dirty="0"/>
              <a:t>, </a:t>
            </a:r>
            <a:r>
              <a:rPr lang="en-US" altLang="zh-CN" dirty="0" err="1"/>
              <a:t>y_train</a:t>
            </a:r>
            <a:r>
              <a:rPr lang="en-US" altLang="zh-CN" dirty="0" smtClean="0"/>
              <a:t>)</a:t>
            </a:r>
          </a:p>
          <a:p>
            <a:r>
              <a:rPr lang="zh-CN" altLang="en-US" dirty="0" smtClean="0"/>
              <a:t>用</a:t>
            </a:r>
            <a:r>
              <a:rPr lang="zh-CN" altLang="en-US" dirty="0"/>
              <a:t>训练好的模型进行预测：</a:t>
            </a:r>
            <a:r>
              <a:rPr lang="en-US" altLang="zh-CN" dirty="0" err="1"/>
              <a:t>y_pred</a:t>
            </a:r>
            <a:r>
              <a:rPr lang="en-US" altLang="zh-CN" dirty="0"/>
              <a:t>=</a:t>
            </a:r>
            <a:r>
              <a:rPr lang="en-US" altLang="zh-CN" dirty="0" err="1"/>
              <a:t>svc.predict</a:t>
            </a:r>
            <a:r>
              <a:rPr lang="en-US" altLang="zh-CN" dirty="0"/>
              <a:t>(</a:t>
            </a:r>
            <a:r>
              <a:rPr lang="en-US" altLang="zh-CN" dirty="0" err="1"/>
              <a:t>X_test</a:t>
            </a:r>
            <a:r>
              <a:rPr lang="en-US" altLang="zh-CN" dirty="0" smtClean="0"/>
              <a:t>)</a:t>
            </a:r>
          </a:p>
          <a:p>
            <a:r>
              <a:rPr lang="zh-CN" altLang="en-US" dirty="0" smtClean="0"/>
              <a:t>对</a:t>
            </a:r>
            <a:r>
              <a:rPr lang="zh-CN" altLang="en-US" dirty="0"/>
              <a:t>模型进行性能评估：</a:t>
            </a:r>
            <a:r>
              <a:rPr lang="en-US" altLang="zh-CN" dirty="0" err="1"/>
              <a:t>svc.score</a:t>
            </a:r>
            <a:r>
              <a:rPr lang="en-US" altLang="zh-CN" dirty="0"/>
              <a:t>(</a:t>
            </a:r>
            <a:r>
              <a:rPr lang="en-US" altLang="zh-CN" dirty="0" err="1"/>
              <a:t>X_test</a:t>
            </a:r>
            <a:r>
              <a:rPr lang="en-US" altLang="zh-CN" dirty="0"/>
              <a:t>, </a:t>
            </a:r>
            <a:r>
              <a:rPr lang="en-US" altLang="zh-CN" dirty="0" err="1"/>
              <a:t>y_test</a:t>
            </a:r>
            <a:r>
              <a:rPr lang="en-US" altLang="zh-CN" dirty="0" smtClean="0"/>
              <a:t>)</a:t>
            </a:r>
            <a:endParaRPr lang="en-US" altLang="zh-CN" dirty="0"/>
          </a:p>
        </p:txBody>
      </p:sp>
    </p:spTree>
    <p:extLst>
      <p:ext uri="{BB962C8B-B14F-4D97-AF65-F5344CB8AC3E}">
        <p14:creationId xmlns:p14="http://schemas.microsoft.com/office/powerpoint/2010/main" val="23687273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5296" y="970016"/>
            <a:ext cx="8003910" cy="5609210"/>
          </a:xfrm>
        </p:spPr>
      </p:pic>
      <p:sp>
        <p:nvSpPr>
          <p:cNvPr id="3" name="文本框 2"/>
          <p:cNvSpPr txBox="1"/>
          <p:nvPr/>
        </p:nvSpPr>
        <p:spPr>
          <a:xfrm>
            <a:off x="4272595" y="5146535"/>
            <a:ext cx="671639" cy="253916"/>
          </a:xfrm>
          <a:prstGeom prst="rect">
            <a:avLst/>
          </a:prstGeom>
          <a:solidFill>
            <a:srgbClr val="EBE9DC"/>
          </a:solidFill>
        </p:spPr>
        <p:txBody>
          <a:bodyPr wrap="square" rtlCol="0">
            <a:spAutoFit/>
          </a:bodyPr>
          <a:lstStyle/>
          <a:p>
            <a:r>
              <a:rPr lang="zh-CN" altLang="en-US" sz="1050" dirty="0" smtClean="0">
                <a:solidFill>
                  <a:schemeClr val="bg1"/>
                </a:solidFill>
              </a:rPr>
              <a:t>分类</a:t>
            </a:r>
            <a:endParaRPr lang="zh-CN" altLang="en-US" sz="1050" dirty="0">
              <a:solidFill>
                <a:schemeClr val="bg1"/>
              </a:solidFill>
            </a:endParaRPr>
          </a:p>
        </p:txBody>
      </p:sp>
      <p:sp>
        <p:nvSpPr>
          <p:cNvPr id="5" name="文本框 4"/>
          <p:cNvSpPr txBox="1"/>
          <p:nvPr/>
        </p:nvSpPr>
        <p:spPr>
          <a:xfrm>
            <a:off x="4272594" y="6048948"/>
            <a:ext cx="671639" cy="253916"/>
          </a:xfrm>
          <a:prstGeom prst="rect">
            <a:avLst/>
          </a:prstGeom>
          <a:solidFill>
            <a:srgbClr val="EBE9DC"/>
          </a:solidFill>
        </p:spPr>
        <p:txBody>
          <a:bodyPr wrap="square" rtlCol="0">
            <a:spAutoFit/>
          </a:bodyPr>
          <a:lstStyle/>
          <a:p>
            <a:r>
              <a:rPr lang="zh-CN" altLang="en-US" sz="1050" dirty="0">
                <a:solidFill>
                  <a:schemeClr val="bg1"/>
                </a:solidFill>
              </a:rPr>
              <a:t>回归</a:t>
            </a:r>
          </a:p>
        </p:txBody>
      </p:sp>
    </p:spTree>
    <p:extLst>
      <p:ext uri="{BB962C8B-B14F-4D97-AF65-F5344CB8AC3E}">
        <p14:creationId xmlns:p14="http://schemas.microsoft.com/office/powerpoint/2010/main" val="37749721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52408" y="3020969"/>
            <a:ext cx="9809593" cy="1373070"/>
          </a:xfrm>
        </p:spPr>
        <p:txBody>
          <a:bodyPr/>
          <a:lstStyle/>
          <a:p>
            <a:r>
              <a:rPr lang="zh-CN" altLang="en-US" b="1" dirty="0"/>
              <a:t>机器学习主要</a:t>
            </a:r>
            <a:r>
              <a:rPr lang="zh-CN" altLang="en-US" b="1" dirty="0" smtClean="0"/>
              <a:t>步骤</a:t>
            </a:r>
            <a:r>
              <a:rPr lang="en-US" altLang="zh-CN" b="1" dirty="0" err="1" smtClean="0"/>
              <a:t>sklearn</a:t>
            </a:r>
            <a:r>
              <a:rPr lang="zh-CN" altLang="en-US" b="1" dirty="0"/>
              <a:t>应用</a:t>
            </a:r>
            <a:r>
              <a:rPr lang="zh-CN" altLang="en-US" dirty="0"/>
              <a:t> </a:t>
            </a:r>
            <a:br>
              <a:rPr lang="zh-CN" altLang="en-US" dirty="0"/>
            </a:br>
            <a:endParaRPr lang="zh-CN" altLang="en-US" dirty="0"/>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0184652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数据集</a:t>
            </a:r>
            <a:r>
              <a:rPr lang="en-US" altLang="zh-CN" dirty="0" smtClean="0"/>
              <a:t>——</a:t>
            </a:r>
            <a:r>
              <a:rPr lang="zh-CN" altLang="en-US" b="1" dirty="0" smtClean="0"/>
              <a:t>导</a:t>
            </a:r>
            <a:r>
              <a:rPr lang="zh-CN" altLang="en-US" b="1" dirty="0"/>
              <a:t>入</a:t>
            </a:r>
            <a:r>
              <a:rPr lang="en-US" altLang="zh-CN" b="1" dirty="0" err="1"/>
              <a:t>sklearn</a:t>
            </a:r>
            <a:r>
              <a:rPr lang="zh-CN" altLang="en-US" b="1" dirty="0"/>
              <a:t>数据集（学习用</a:t>
            </a:r>
            <a:r>
              <a:rPr lang="zh-CN" altLang="en-US" b="1" dirty="0" smtClean="0"/>
              <a:t>）</a:t>
            </a:r>
            <a:endParaRPr lang="zh-CN" altLang="en-US" dirty="0"/>
          </a:p>
        </p:txBody>
      </p:sp>
      <p:sp>
        <p:nvSpPr>
          <p:cNvPr id="3" name="内容占位符 2"/>
          <p:cNvSpPr>
            <a:spLocks noGrp="1"/>
          </p:cNvSpPr>
          <p:nvPr>
            <p:ph idx="1"/>
          </p:nvPr>
        </p:nvSpPr>
        <p:spPr>
          <a:xfrm>
            <a:off x="680321" y="1950164"/>
            <a:ext cx="9613861" cy="3599316"/>
          </a:xfrm>
        </p:spPr>
        <p:txBody>
          <a:bodyPr/>
          <a:lstStyle/>
          <a:p>
            <a:r>
              <a:rPr lang="en-US" altLang="zh-CN" dirty="0" err="1" smtClean="0"/>
              <a:t>sklearn</a:t>
            </a:r>
            <a:r>
              <a:rPr lang="zh-CN" altLang="en-US" dirty="0"/>
              <a:t>中包含了大量的优质的数据</a:t>
            </a:r>
            <a:r>
              <a:rPr lang="zh-CN" altLang="en-US" dirty="0" smtClean="0"/>
              <a:t>集，可用于学习。</a:t>
            </a:r>
            <a:endParaRPr lang="en-US" altLang="zh-CN" dirty="0" smtClean="0"/>
          </a:p>
          <a:p>
            <a:r>
              <a:rPr lang="zh-CN" altLang="en-US" dirty="0" smtClean="0"/>
              <a:t>要</a:t>
            </a:r>
            <a:r>
              <a:rPr lang="zh-CN" altLang="en-US" dirty="0"/>
              <a:t>想使用</a:t>
            </a:r>
            <a:r>
              <a:rPr lang="en-US" altLang="zh-CN" dirty="0" err="1"/>
              <a:t>sklearn</a:t>
            </a:r>
            <a:r>
              <a:rPr lang="zh-CN" altLang="en-US" dirty="0"/>
              <a:t>中的数据集，必须导入</a:t>
            </a:r>
            <a:r>
              <a:rPr lang="en-US" altLang="zh-CN" dirty="0"/>
              <a:t>datasets</a:t>
            </a:r>
            <a:r>
              <a:rPr lang="zh-CN" altLang="en-US" dirty="0"/>
              <a:t>模块</a:t>
            </a:r>
            <a:r>
              <a:rPr lang="zh-CN" altLang="en-US" dirty="0" smtClean="0"/>
              <a:t>：</a:t>
            </a:r>
            <a:endParaRPr lang="en-US" altLang="zh-CN" dirty="0" smtClean="0"/>
          </a:p>
        </p:txBody>
      </p:sp>
      <p:pic>
        <p:nvPicPr>
          <p:cNvPr id="4" name="图片 3"/>
          <p:cNvPicPr>
            <a:picLocks noChangeAspect="1"/>
          </p:cNvPicPr>
          <p:nvPr/>
        </p:nvPicPr>
        <p:blipFill>
          <a:blip r:embed="rId2"/>
          <a:stretch>
            <a:fillRect/>
          </a:stretch>
        </p:blipFill>
        <p:spPr>
          <a:xfrm>
            <a:off x="680321" y="2938651"/>
            <a:ext cx="10992567" cy="2186367"/>
          </a:xfrm>
          <a:prstGeom prst="rect">
            <a:avLst/>
          </a:prstGeom>
        </p:spPr>
      </p:pic>
      <p:sp>
        <p:nvSpPr>
          <p:cNvPr id="5" name="矩形 4"/>
          <p:cNvSpPr/>
          <p:nvPr/>
        </p:nvSpPr>
        <p:spPr>
          <a:xfrm>
            <a:off x="1233834" y="5233891"/>
            <a:ext cx="7020041" cy="1569660"/>
          </a:xfrm>
          <a:prstGeom prst="rect">
            <a:avLst/>
          </a:prstGeom>
        </p:spPr>
        <p:txBody>
          <a:bodyPr wrap="square">
            <a:spAutoFit/>
          </a:bodyPr>
          <a:lstStyle/>
          <a:p>
            <a:r>
              <a:rPr lang="en-US" altLang="zh-CN" sz="2400" dirty="0"/>
              <a:t>from </a:t>
            </a:r>
            <a:r>
              <a:rPr lang="en-US" altLang="zh-CN" sz="2400" dirty="0" err="1"/>
              <a:t>sklearn</a:t>
            </a:r>
            <a:r>
              <a:rPr lang="en-US" altLang="zh-CN" sz="2400" dirty="0"/>
              <a:t> import datasets</a:t>
            </a:r>
            <a:endParaRPr lang="zh-CN" altLang="en-US" sz="2400" dirty="0"/>
          </a:p>
          <a:p>
            <a:r>
              <a:rPr lang="en-US" altLang="zh-CN" sz="2400" dirty="0" smtClean="0"/>
              <a:t>iris </a:t>
            </a:r>
            <a:r>
              <a:rPr lang="en-US" altLang="zh-CN" sz="2400" dirty="0"/>
              <a:t>= </a:t>
            </a:r>
            <a:r>
              <a:rPr lang="en-US" altLang="zh-CN" sz="2400" dirty="0" err="1"/>
              <a:t>datasets.load_iris</a:t>
            </a:r>
            <a:r>
              <a:rPr lang="en-US" altLang="zh-CN" sz="2400" dirty="0"/>
              <a:t>() # </a:t>
            </a:r>
            <a:r>
              <a:rPr lang="zh-CN" altLang="en-US" sz="2400" dirty="0"/>
              <a:t>导入数据集 </a:t>
            </a:r>
            <a:endParaRPr lang="en-US" altLang="zh-CN" sz="2400" dirty="0" smtClean="0"/>
          </a:p>
          <a:p>
            <a:r>
              <a:rPr lang="en-US" altLang="zh-CN" sz="2400" dirty="0" smtClean="0"/>
              <a:t>X </a:t>
            </a:r>
            <a:r>
              <a:rPr lang="en-US" altLang="zh-CN" sz="2400" dirty="0"/>
              <a:t>= </a:t>
            </a:r>
            <a:r>
              <a:rPr lang="en-US" altLang="zh-CN" sz="2400" dirty="0" err="1"/>
              <a:t>iris.data</a:t>
            </a:r>
            <a:r>
              <a:rPr lang="en-US" altLang="zh-CN" sz="2400" dirty="0"/>
              <a:t> # </a:t>
            </a:r>
            <a:r>
              <a:rPr lang="zh-CN" altLang="en-US" sz="2400" dirty="0"/>
              <a:t>获得其特征向量 </a:t>
            </a:r>
            <a:endParaRPr lang="en-US" altLang="zh-CN" sz="2400" dirty="0" smtClean="0"/>
          </a:p>
          <a:p>
            <a:r>
              <a:rPr lang="en-US" altLang="zh-CN" sz="2400" dirty="0" smtClean="0"/>
              <a:t>y </a:t>
            </a:r>
            <a:r>
              <a:rPr lang="en-US" altLang="zh-CN" sz="2400" dirty="0"/>
              <a:t>= </a:t>
            </a:r>
            <a:r>
              <a:rPr lang="en-US" altLang="zh-CN" sz="2400" dirty="0" err="1"/>
              <a:t>iris.target</a:t>
            </a:r>
            <a:r>
              <a:rPr lang="en-US" altLang="zh-CN" sz="2400" dirty="0"/>
              <a:t> # </a:t>
            </a:r>
            <a:r>
              <a:rPr lang="zh-CN" altLang="en-US" sz="2400" dirty="0"/>
              <a:t>获得样本</a:t>
            </a:r>
            <a:r>
              <a:rPr lang="en-US" altLang="zh-CN" sz="2400" dirty="0"/>
              <a:t>label</a:t>
            </a:r>
            <a:endParaRPr lang="zh-CN" altLang="en-US" sz="2400" dirty="0"/>
          </a:p>
        </p:txBody>
      </p:sp>
    </p:spTree>
    <p:extLst>
      <p:ext uri="{BB962C8B-B14F-4D97-AF65-F5344CB8AC3E}">
        <p14:creationId xmlns:p14="http://schemas.microsoft.com/office/powerpoint/2010/main" val="22692106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7741" y="0"/>
            <a:ext cx="9613861" cy="1080938"/>
          </a:xfrm>
        </p:spPr>
        <p:txBody>
          <a:bodyPr/>
          <a:lstStyle/>
          <a:p>
            <a:endParaRPr lang="zh-CN" altLang="en-US"/>
          </a:p>
        </p:txBody>
      </p:sp>
      <p:sp>
        <p:nvSpPr>
          <p:cNvPr id="4" name="矩形 3"/>
          <p:cNvSpPr/>
          <p:nvPr/>
        </p:nvSpPr>
        <p:spPr>
          <a:xfrm>
            <a:off x="397100" y="1080938"/>
            <a:ext cx="9232422" cy="5632311"/>
          </a:xfrm>
          <a:prstGeom prst="rect">
            <a:avLst/>
          </a:prstGeom>
        </p:spPr>
        <p:txBody>
          <a:bodyPr wrap="square">
            <a:spAutoFit/>
          </a:bodyPr>
          <a:lstStyle/>
          <a:p>
            <a:r>
              <a:rPr lang="zh-CN" altLang="en-US" dirty="0"/>
              <a:t>from sklearn import datasets</a:t>
            </a:r>
          </a:p>
          <a:p>
            <a:r>
              <a:rPr lang="zh-CN" altLang="en-US" dirty="0"/>
              <a:t>from sklearn.linear_model import LinearRegression</a:t>
            </a:r>
          </a:p>
          <a:p>
            <a:r>
              <a:rPr lang="zh-CN" altLang="en-US" dirty="0"/>
              <a:t>import matplotlib.pyplot as plt</a:t>
            </a:r>
          </a:p>
          <a:p>
            <a:endParaRPr lang="zh-CN" altLang="en-US" dirty="0"/>
          </a:p>
          <a:p>
            <a:r>
              <a:rPr lang="zh-CN" altLang="en-US" dirty="0"/>
              <a:t>#使用以后的数据集进行线性回归（这里是波士顿房价数据）</a:t>
            </a:r>
          </a:p>
          <a:p>
            <a:r>
              <a:rPr lang="zh-CN" altLang="en-US" dirty="0">
                <a:solidFill>
                  <a:schemeClr val="bg1"/>
                </a:solidFill>
              </a:rPr>
              <a:t>loaded_data=datasets.load_boston()</a:t>
            </a:r>
          </a:p>
          <a:p>
            <a:r>
              <a:rPr lang="zh-CN" altLang="en-US" dirty="0"/>
              <a:t>data_X=loaded_data.data</a:t>
            </a:r>
          </a:p>
          <a:p>
            <a:r>
              <a:rPr lang="zh-CN" altLang="en-US" dirty="0"/>
              <a:t>data_y=loaded_data.target</a:t>
            </a:r>
          </a:p>
          <a:p>
            <a:endParaRPr lang="zh-CN" altLang="en-US" dirty="0"/>
          </a:p>
          <a:p>
            <a:r>
              <a:rPr lang="zh-CN" altLang="en-US" dirty="0"/>
              <a:t>model=LinearRegression()</a:t>
            </a:r>
          </a:p>
          <a:p>
            <a:r>
              <a:rPr lang="zh-CN" altLang="en-US" dirty="0"/>
              <a:t>model.fit(data_X,data_y)</a:t>
            </a:r>
          </a:p>
          <a:p>
            <a:endParaRPr lang="zh-CN" altLang="en-US" dirty="0"/>
          </a:p>
          <a:p>
            <a:r>
              <a:rPr lang="zh-CN" altLang="en-US" dirty="0"/>
              <a:t>print(model.predict(data_X[:4,:]))</a:t>
            </a:r>
          </a:p>
          <a:p>
            <a:r>
              <a:rPr lang="zh-CN" altLang="en-US" dirty="0"/>
              <a:t>print(data_y[:4])</a:t>
            </a:r>
          </a:p>
          <a:p>
            <a:endParaRPr lang="zh-CN" altLang="en-US" dirty="0"/>
          </a:p>
          <a:p>
            <a:r>
              <a:rPr lang="zh-CN" altLang="en-US" dirty="0"/>
              <a:t>#使用生成线性回归的数据集，最后的数据集结果用散点图表示</a:t>
            </a:r>
          </a:p>
          <a:p>
            <a:r>
              <a:rPr lang="zh-CN" altLang="en-US" dirty="0"/>
              <a:t>X,y=datasets.make_regression(n_samples=100,n_features=1,n_targets=1,noise=10)   #n_samples表示样本数目，n_features特征的数目  n_tragets  noise噪音</a:t>
            </a:r>
          </a:p>
          <a:p>
            <a:r>
              <a:rPr lang="zh-CN" altLang="en-US" dirty="0"/>
              <a:t>plt.scatter(X,y)</a:t>
            </a:r>
          </a:p>
          <a:p>
            <a:r>
              <a:rPr lang="zh-CN" altLang="en-US" dirty="0"/>
              <a:t>plt.show</a:t>
            </a:r>
            <a:r>
              <a:rPr lang="zh-CN" altLang="en-US" dirty="0" smtClean="0"/>
              <a:t>()</a:t>
            </a:r>
            <a:endParaRPr lang="zh-CN" altLang="en-US" dirty="0"/>
          </a:p>
        </p:txBody>
      </p:sp>
      <p:pic>
        <p:nvPicPr>
          <p:cNvPr id="5" name="图片 4"/>
          <p:cNvPicPr>
            <a:picLocks noChangeAspect="1"/>
          </p:cNvPicPr>
          <p:nvPr/>
        </p:nvPicPr>
        <p:blipFill>
          <a:blip r:embed="rId2"/>
          <a:stretch>
            <a:fillRect/>
          </a:stretch>
        </p:blipFill>
        <p:spPr>
          <a:xfrm>
            <a:off x="6911172" y="1990275"/>
            <a:ext cx="4827100" cy="3201129"/>
          </a:xfrm>
          <a:prstGeom prst="rect">
            <a:avLst/>
          </a:prstGeom>
        </p:spPr>
      </p:pic>
    </p:spTree>
    <p:extLst>
      <p:ext uri="{BB962C8B-B14F-4D97-AF65-F5344CB8AC3E}">
        <p14:creationId xmlns:p14="http://schemas.microsoft.com/office/powerpoint/2010/main" val="7752881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1.2 </a:t>
            </a:r>
            <a:r>
              <a:rPr lang="zh-CN" altLang="en-US" b="1" dirty="0"/>
              <a:t>创建数据集</a:t>
            </a:r>
            <a:endParaRPr lang="zh-CN" altLang="en-US" dirty="0"/>
          </a:p>
        </p:txBody>
      </p:sp>
      <p:sp>
        <p:nvSpPr>
          <p:cNvPr id="3" name="内容占位符 2"/>
          <p:cNvSpPr>
            <a:spLocks noGrp="1"/>
          </p:cNvSpPr>
          <p:nvPr>
            <p:ph idx="1"/>
          </p:nvPr>
        </p:nvSpPr>
        <p:spPr/>
        <p:txBody>
          <a:bodyPr/>
          <a:lstStyle/>
          <a:p>
            <a:r>
              <a:rPr lang="zh-CN" altLang="en-US" dirty="0"/>
              <a:t>除了可以使用</a:t>
            </a:r>
            <a:r>
              <a:rPr lang="en-US" altLang="zh-CN" dirty="0" err="1"/>
              <a:t>sklearn</a:t>
            </a:r>
            <a:r>
              <a:rPr lang="zh-CN" altLang="en-US" dirty="0"/>
              <a:t>自带的数据集，还可以自己去创建</a:t>
            </a:r>
            <a:r>
              <a:rPr lang="zh-CN" altLang="en-US" dirty="0" smtClean="0"/>
              <a:t>训练样本</a:t>
            </a:r>
            <a:endParaRPr lang="en-US" altLang="zh-CN" dirty="0" smtClean="0"/>
          </a:p>
          <a:p>
            <a:r>
              <a:rPr lang="en-US" altLang="zh-CN" dirty="0" err="1"/>
              <a:t>sklearn</a:t>
            </a:r>
            <a:r>
              <a:rPr lang="zh-CN" altLang="en-US" dirty="0"/>
              <a:t>中的</a:t>
            </a:r>
            <a:r>
              <a:rPr lang="en-US" altLang="zh-CN" dirty="0"/>
              <a:t>samples generator</a:t>
            </a:r>
            <a:r>
              <a:rPr lang="zh-CN" altLang="en-US" dirty="0"/>
              <a:t>包含的大量创建样本数据的方法：</a:t>
            </a:r>
          </a:p>
        </p:txBody>
      </p:sp>
      <p:pic>
        <p:nvPicPr>
          <p:cNvPr id="4" name="图片 3"/>
          <p:cNvPicPr>
            <a:picLocks noChangeAspect="1"/>
          </p:cNvPicPr>
          <p:nvPr/>
        </p:nvPicPr>
        <p:blipFill>
          <a:blip r:embed="rId2"/>
          <a:stretch>
            <a:fillRect/>
          </a:stretch>
        </p:blipFill>
        <p:spPr>
          <a:xfrm>
            <a:off x="901166" y="3409865"/>
            <a:ext cx="9950013" cy="2667253"/>
          </a:xfrm>
          <a:prstGeom prst="rect">
            <a:avLst/>
          </a:prstGeom>
        </p:spPr>
      </p:pic>
    </p:spTree>
    <p:extLst>
      <p:ext uri="{BB962C8B-B14F-4D97-AF65-F5344CB8AC3E}">
        <p14:creationId xmlns:p14="http://schemas.microsoft.com/office/powerpoint/2010/main" val="29652417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分类问题的样本生成器</a:t>
            </a:r>
          </a:p>
        </p:txBody>
      </p:sp>
      <p:sp>
        <p:nvSpPr>
          <p:cNvPr id="4" name="矩形 3"/>
          <p:cNvSpPr/>
          <p:nvPr/>
        </p:nvSpPr>
        <p:spPr>
          <a:xfrm>
            <a:off x="264340" y="1910696"/>
            <a:ext cx="10029842" cy="2862322"/>
          </a:xfrm>
          <a:prstGeom prst="rect">
            <a:avLst/>
          </a:prstGeom>
        </p:spPr>
        <p:txBody>
          <a:bodyPr wrap="square">
            <a:spAutoFit/>
          </a:bodyPr>
          <a:lstStyle/>
          <a:p>
            <a:r>
              <a:rPr lang="en-US" altLang="zh-CN" dirty="0"/>
              <a:t>from </a:t>
            </a:r>
            <a:r>
              <a:rPr lang="en-US" altLang="zh-CN" dirty="0" err="1"/>
              <a:t>sklearn.datasets.samples_generator</a:t>
            </a:r>
            <a:r>
              <a:rPr lang="en-US" altLang="zh-CN" dirty="0"/>
              <a:t> import </a:t>
            </a:r>
            <a:r>
              <a:rPr lang="en-US" altLang="zh-CN" dirty="0" err="1"/>
              <a:t>make_classification</a:t>
            </a:r>
            <a:r>
              <a:rPr lang="en-US" altLang="zh-CN" dirty="0"/>
              <a:t> </a:t>
            </a:r>
            <a:endParaRPr lang="en-US" altLang="zh-CN" dirty="0" smtClean="0"/>
          </a:p>
          <a:p>
            <a:r>
              <a:rPr lang="en-US" altLang="zh-CN" dirty="0" smtClean="0"/>
              <a:t>X</a:t>
            </a:r>
            <a:r>
              <a:rPr lang="en-US" altLang="zh-CN" dirty="0"/>
              <a:t>, y = </a:t>
            </a:r>
            <a:r>
              <a:rPr lang="en-US" altLang="zh-CN" dirty="0" err="1"/>
              <a:t>make_classification</a:t>
            </a:r>
            <a:r>
              <a:rPr lang="en-US" altLang="zh-CN" dirty="0"/>
              <a:t>(</a:t>
            </a:r>
            <a:r>
              <a:rPr lang="en-US" altLang="zh-CN" dirty="0" err="1"/>
              <a:t>n_samples</a:t>
            </a:r>
            <a:r>
              <a:rPr lang="en-US" altLang="zh-CN" dirty="0"/>
              <a:t>=6, </a:t>
            </a:r>
            <a:r>
              <a:rPr lang="en-US" altLang="zh-CN" dirty="0" err="1"/>
              <a:t>n_features</a:t>
            </a:r>
            <a:r>
              <a:rPr lang="en-US" altLang="zh-CN" dirty="0"/>
              <a:t>=5, </a:t>
            </a:r>
            <a:r>
              <a:rPr lang="en-US" altLang="zh-CN" dirty="0" err="1"/>
              <a:t>n_informative</a:t>
            </a:r>
            <a:r>
              <a:rPr lang="en-US" altLang="zh-CN" dirty="0"/>
              <a:t>=2, </a:t>
            </a:r>
            <a:r>
              <a:rPr lang="en-US" altLang="zh-CN" dirty="0" err="1"/>
              <a:t>n_redundant</a:t>
            </a:r>
            <a:r>
              <a:rPr lang="en-US" altLang="zh-CN" dirty="0"/>
              <a:t>=2, </a:t>
            </a:r>
            <a:r>
              <a:rPr lang="en-US" altLang="zh-CN" dirty="0" err="1"/>
              <a:t>n_classes</a:t>
            </a:r>
            <a:r>
              <a:rPr lang="en-US" altLang="zh-CN" dirty="0"/>
              <a:t>=2, </a:t>
            </a:r>
            <a:r>
              <a:rPr lang="en-US" altLang="zh-CN" dirty="0" err="1"/>
              <a:t>n_clusters_per_class</a:t>
            </a:r>
            <a:r>
              <a:rPr lang="en-US" altLang="zh-CN" dirty="0"/>
              <a:t>=2, scale=1.0, </a:t>
            </a:r>
            <a:r>
              <a:rPr lang="en-US" altLang="zh-CN" dirty="0" err="1"/>
              <a:t>random_state</a:t>
            </a:r>
            <a:r>
              <a:rPr lang="en-US" altLang="zh-CN" dirty="0"/>
              <a:t>=20) </a:t>
            </a:r>
            <a:endParaRPr lang="en-US" altLang="zh-CN" dirty="0" smtClean="0"/>
          </a:p>
          <a:p>
            <a:r>
              <a:rPr lang="en-US" altLang="zh-CN" dirty="0" smtClean="0"/>
              <a:t># </a:t>
            </a:r>
            <a:r>
              <a:rPr lang="en-US" altLang="zh-CN" dirty="0" err="1"/>
              <a:t>n_samples</a:t>
            </a:r>
            <a:r>
              <a:rPr lang="zh-CN" altLang="en-US" dirty="0"/>
              <a:t>：指定样本数 </a:t>
            </a:r>
            <a:endParaRPr lang="en-US" altLang="zh-CN" dirty="0" smtClean="0"/>
          </a:p>
          <a:p>
            <a:r>
              <a:rPr lang="en-US" altLang="zh-CN" dirty="0" smtClean="0"/>
              <a:t># </a:t>
            </a:r>
            <a:r>
              <a:rPr lang="en-US" altLang="zh-CN" dirty="0" err="1"/>
              <a:t>n_features</a:t>
            </a:r>
            <a:r>
              <a:rPr lang="zh-CN" altLang="en-US" dirty="0"/>
              <a:t>：指定特征</a:t>
            </a:r>
            <a:r>
              <a:rPr lang="zh-CN" altLang="en-US" dirty="0" smtClean="0"/>
              <a:t>数</a:t>
            </a:r>
            <a:endParaRPr lang="en-US" altLang="zh-CN" dirty="0" smtClean="0"/>
          </a:p>
          <a:p>
            <a:r>
              <a:rPr lang="zh-CN" altLang="en-US" dirty="0" smtClean="0"/>
              <a:t> </a:t>
            </a:r>
            <a:r>
              <a:rPr lang="en-US" altLang="zh-CN" dirty="0"/>
              <a:t># </a:t>
            </a:r>
            <a:r>
              <a:rPr lang="en-US" altLang="zh-CN" dirty="0" err="1"/>
              <a:t>n_classes</a:t>
            </a:r>
            <a:r>
              <a:rPr lang="zh-CN" altLang="en-US" dirty="0"/>
              <a:t>：指定几分类 </a:t>
            </a:r>
            <a:endParaRPr lang="en-US" altLang="zh-CN" dirty="0" smtClean="0"/>
          </a:p>
          <a:p>
            <a:r>
              <a:rPr lang="en-US" altLang="zh-CN" dirty="0" smtClean="0"/>
              <a:t># </a:t>
            </a:r>
            <a:r>
              <a:rPr lang="en-US" altLang="zh-CN" dirty="0" err="1"/>
              <a:t>random_state</a:t>
            </a:r>
            <a:r>
              <a:rPr lang="zh-CN" altLang="en-US" dirty="0"/>
              <a:t>：随机种子，使得随机状可</a:t>
            </a:r>
            <a:r>
              <a:rPr lang="zh-CN" altLang="en-US" dirty="0" smtClean="0"/>
              <a:t>重</a:t>
            </a:r>
            <a:endParaRPr lang="en-US" altLang="zh-CN" dirty="0" smtClean="0"/>
          </a:p>
          <a:p>
            <a:r>
              <a:rPr lang="en-US" altLang="zh-CN" dirty="0"/>
              <a:t>for </a:t>
            </a:r>
            <a:r>
              <a:rPr lang="en-US" altLang="zh-CN" dirty="0" err="1"/>
              <a:t>x_,y</a:t>
            </a:r>
            <a:r>
              <a:rPr lang="en-US" altLang="zh-CN" dirty="0"/>
              <a:t>_ in zip(</a:t>
            </a:r>
            <a:r>
              <a:rPr lang="en-US" altLang="zh-CN" dirty="0" err="1"/>
              <a:t>X,y</a:t>
            </a:r>
            <a:r>
              <a:rPr lang="en-US" altLang="zh-CN" dirty="0"/>
              <a:t>):</a:t>
            </a:r>
          </a:p>
          <a:p>
            <a:r>
              <a:rPr lang="en-US" altLang="zh-CN" dirty="0"/>
              <a:t>    print(</a:t>
            </a:r>
            <a:r>
              <a:rPr lang="en-US" altLang="zh-CN" dirty="0" err="1"/>
              <a:t>y_,end</a:t>
            </a:r>
            <a:r>
              <a:rPr lang="en-US" altLang="zh-CN" dirty="0"/>
              <a:t>=':')</a:t>
            </a:r>
          </a:p>
          <a:p>
            <a:r>
              <a:rPr lang="en-US" altLang="zh-CN" dirty="0"/>
              <a:t>    print(x_)</a:t>
            </a:r>
            <a:endParaRPr lang="zh-CN" altLang="en-US" dirty="0"/>
          </a:p>
        </p:txBody>
      </p:sp>
      <p:pic>
        <p:nvPicPr>
          <p:cNvPr id="3" name="图片 2"/>
          <p:cNvPicPr>
            <a:picLocks noChangeAspect="1"/>
          </p:cNvPicPr>
          <p:nvPr/>
        </p:nvPicPr>
        <p:blipFill>
          <a:blip r:embed="rId2"/>
          <a:stretch>
            <a:fillRect/>
          </a:stretch>
        </p:blipFill>
        <p:spPr>
          <a:xfrm>
            <a:off x="2631808" y="4773018"/>
            <a:ext cx="6734175" cy="1466850"/>
          </a:xfrm>
          <a:prstGeom prst="rect">
            <a:avLst/>
          </a:prstGeom>
        </p:spPr>
      </p:pic>
    </p:spTree>
    <p:extLst>
      <p:ext uri="{BB962C8B-B14F-4D97-AF65-F5344CB8AC3E}">
        <p14:creationId xmlns:p14="http://schemas.microsoft.com/office/powerpoint/2010/main" val="15652225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数据预处理</a:t>
            </a:r>
            <a:endParaRPr lang="zh-CN" altLang="en-US" dirty="0"/>
          </a:p>
        </p:txBody>
      </p:sp>
      <p:sp>
        <p:nvSpPr>
          <p:cNvPr id="3" name="内容占位符 2"/>
          <p:cNvSpPr>
            <a:spLocks noGrp="1"/>
          </p:cNvSpPr>
          <p:nvPr>
            <p:ph idx="1"/>
          </p:nvPr>
        </p:nvSpPr>
        <p:spPr/>
        <p:txBody>
          <a:bodyPr/>
          <a:lstStyle/>
          <a:p>
            <a:r>
              <a:rPr lang="zh-CN" altLang="en-US" dirty="0"/>
              <a:t>数据预处理阶段是机器学习中不可缺少的一环，它会使得数据更加有效的被模型或者评估器识别</a:t>
            </a:r>
          </a:p>
          <a:p>
            <a:r>
              <a:rPr lang="zh-CN" altLang="en-US" dirty="0" smtClean="0"/>
              <a:t>数据预处理</a:t>
            </a:r>
            <a:r>
              <a:rPr lang="zh-CN" altLang="en-US" dirty="0"/>
              <a:t>包括：降维、数据归一化、特征提取和特征转换（</a:t>
            </a:r>
            <a:r>
              <a:rPr lang="en-US" altLang="zh-CN" dirty="0"/>
              <a:t>one-hot</a:t>
            </a:r>
            <a:r>
              <a:rPr lang="zh-CN" altLang="en-US" dirty="0"/>
              <a:t>）等，这在</a:t>
            </a:r>
            <a:r>
              <a:rPr lang="en-US" altLang="zh-CN" dirty="0" err="1"/>
              <a:t>sklearn</a:t>
            </a:r>
            <a:r>
              <a:rPr lang="zh-CN" altLang="en-US" dirty="0"/>
              <a:t>里面有很多</a:t>
            </a:r>
            <a:r>
              <a:rPr lang="zh-CN" altLang="en-US" dirty="0" smtClean="0"/>
              <a:t>方法</a:t>
            </a:r>
            <a:endParaRPr lang="en-US" altLang="zh-CN" dirty="0" smtClean="0"/>
          </a:p>
          <a:p>
            <a:r>
              <a:rPr lang="en-US" altLang="zh-CN" dirty="0"/>
              <a:t>from </a:t>
            </a:r>
            <a:r>
              <a:rPr lang="en-US" altLang="zh-CN" dirty="0" err="1"/>
              <a:t>sklearn</a:t>
            </a:r>
            <a:r>
              <a:rPr lang="en-US" altLang="zh-CN" dirty="0"/>
              <a:t> import preprocessing</a:t>
            </a:r>
            <a:endParaRPr lang="en-US" altLang="zh-CN" dirty="0" smtClean="0"/>
          </a:p>
        </p:txBody>
      </p:sp>
    </p:spTree>
    <p:extLst>
      <p:ext uri="{BB962C8B-B14F-4D97-AF65-F5344CB8AC3E}">
        <p14:creationId xmlns:p14="http://schemas.microsoft.com/office/powerpoint/2010/main" val="33212579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数据归一化</a:t>
            </a:r>
            <a:endParaRPr lang="zh-CN" altLang="en-US" dirty="0"/>
          </a:p>
        </p:txBody>
      </p:sp>
      <p:sp>
        <p:nvSpPr>
          <p:cNvPr id="3" name="内容占位符 2"/>
          <p:cNvSpPr>
            <a:spLocks noGrp="1"/>
          </p:cNvSpPr>
          <p:nvPr>
            <p:ph idx="1"/>
          </p:nvPr>
        </p:nvSpPr>
        <p:spPr>
          <a:xfrm>
            <a:off x="469928" y="2199309"/>
            <a:ext cx="11101683" cy="3599316"/>
          </a:xfrm>
        </p:spPr>
        <p:txBody>
          <a:bodyPr/>
          <a:lstStyle/>
          <a:p>
            <a:r>
              <a:rPr lang="zh-CN" altLang="en-US" dirty="0"/>
              <a:t>为了使得训练数据的标准化规则与测试数据的标准化规则同步，</a:t>
            </a:r>
            <a:r>
              <a:rPr lang="en-US" altLang="zh-CN" dirty="0"/>
              <a:t>preprocessing</a:t>
            </a:r>
            <a:r>
              <a:rPr lang="zh-CN" altLang="en-US" dirty="0"/>
              <a:t>中提供了很多</a:t>
            </a:r>
            <a:r>
              <a:rPr lang="en-US" altLang="zh-CN" dirty="0"/>
              <a:t>Scaler</a:t>
            </a:r>
            <a:endParaRPr lang="zh-CN" altLang="en-US" dirty="0"/>
          </a:p>
        </p:txBody>
      </p:sp>
      <p:sp>
        <p:nvSpPr>
          <p:cNvPr id="4" name="矩形 3"/>
          <p:cNvSpPr/>
          <p:nvPr/>
        </p:nvSpPr>
        <p:spPr>
          <a:xfrm>
            <a:off x="62040" y="3067644"/>
            <a:ext cx="8345586" cy="2862322"/>
          </a:xfrm>
          <a:prstGeom prst="rect">
            <a:avLst/>
          </a:prstGeom>
        </p:spPr>
        <p:txBody>
          <a:bodyPr wrap="square">
            <a:spAutoFit/>
          </a:bodyPr>
          <a:lstStyle/>
          <a:p>
            <a:r>
              <a:rPr lang="en-US" altLang="zh-CN" dirty="0" err="1" smtClean="0"/>
              <a:t>train_data</a:t>
            </a:r>
            <a:r>
              <a:rPr lang="en-US" altLang="zh-CN" dirty="0" smtClean="0"/>
              <a:t> = [[0, 0], [0, 0], [1, 1], [1, 1]] </a:t>
            </a:r>
          </a:p>
          <a:p>
            <a:r>
              <a:rPr lang="en-US" altLang="zh-CN" dirty="0" smtClean="0"/>
              <a:t># 1. </a:t>
            </a:r>
            <a:r>
              <a:rPr lang="zh-CN" altLang="en-US" dirty="0" smtClean="0"/>
              <a:t>基于</a:t>
            </a:r>
            <a:r>
              <a:rPr lang="en-US" altLang="zh-CN" dirty="0" smtClean="0"/>
              <a:t>mean</a:t>
            </a:r>
            <a:r>
              <a:rPr lang="zh-CN" altLang="en-US" dirty="0" smtClean="0"/>
              <a:t>和</a:t>
            </a:r>
            <a:r>
              <a:rPr lang="en-US" altLang="zh-CN" dirty="0" err="1" smtClean="0"/>
              <a:t>std</a:t>
            </a:r>
            <a:r>
              <a:rPr lang="zh-CN" altLang="en-US" dirty="0" smtClean="0"/>
              <a:t>的标准化 </a:t>
            </a:r>
            <a:endParaRPr lang="en-US" altLang="zh-CN" dirty="0" smtClean="0"/>
          </a:p>
          <a:p>
            <a:r>
              <a:rPr lang="en-US" altLang="zh-CN" dirty="0" smtClean="0"/>
              <a:t>scaler = </a:t>
            </a:r>
            <a:r>
              <a:rPr lang="en-US" altLang="zh-CN" dirty="0" err="1" smtClean="0"/>
              <a:t>preprocessing.StandardScaler</a:t>
            </a:r>
            <a:r>
              <a:rPr lang="en-US" altLang="zh-CN" dirty="0" smtClean="0"/>
              <a:t>().fit(</a:t>
            </a:r>
            <a:r>
              <a:rPr lang="en-US" altLang="zh-CN" dirty="0" err="1" smtClean="0"/>
              <a:t>train_data</a:t>
            </a:r>
            <a:r>
              <a:rPr lang="en-US" altLang="zh-CN" dirty="0" smtClean="0"/>
              <a:t>) </a:t>
            </a:r>
            <a:r>
              <a:rPr lang="en-US" altLang="zh-CN" dirty="0" err="1" smtClean="0"/>
              <a:t>scaler.transform</a:t>
            </a:r>
            <a:r>
              <a:rPr lang="en-US" altLang="zh-CN" dirty="0" smtClean="0"/>
              <a:t>(</a:t>
            </a:r>
            <a:r>
              <a:rPr lang="en-US" altLang="zh-CN" dirty="0" err="1" smtClean="0"/>
              <a:t>train_data</a:t>
            </a:r>
            <a:r>
              <a:rPr lang="en-US" altLang="zh-CN" dirty="0" smtClean="0"/>
              <a:t>) </a:t>
            </a:r>
          </a:p>
          <a:p>
            <a:r>
              <a:rPr lang="en-US" altLang="zh-CN" dirty="0" err="1" smtClean="0"/>
              <a:t>scaler.transform</a:t>
            </a:r>
            <a:r>
              <a:rPr lang="en-US" altLang="zh-CN" dirty="0" smtClean="0"/>
              <a:t>(</a:t>
            </a:r>
            <a:r>
              <a:rPr lang="en-US" altLang="zh-CN" dirty="0" err="1" smtClean="0"/>
              <a:t>test_data</a:t>
            </a:r>
            <a:r>
              <a:rPr lang="en-US" altLang="zh-CN" dirty="0" smtClean="0"/>
              <a:t>) </a:t>
            </a:r>
          </a:p>
          <a:p>
            <a:r>
              <a:rPr lang="en-US" altLang="zh-CN" dirty="0" smtClean="0"/>
              <a:t># 2. </a:t>
            </a:r>
            <a:r>
              <a:rPr lang="zh-CN" altLang="en-US" dirty="0" smtClean="0"/>
              <a:t>将每个特征值归一化到一个固定范围 </a:t>
            </a:r>
            <a:endParaRPr lang="en-US" altLang="zh-CN" dirty="0" smtClean="0"/>
          </a:p>
          <a:p>
            <a:r>
              <a:rPr lang="en-US" altLang="zh-CN" dirty="0" smtClean="0"/>
              <a:t>scaler = </a:t>
            </a:r>
            <a:r>
              <a:rPr lang="en-US" altLang="zh-CN" dirty="0" err="1" smtClean="0"/>
              <a:t>preprocessing.MinMaxScaler</a:t>
            </a:r>
            <a:r>
              <a:rPr lang="en-US" altLang="zh-CN" dirty="0" smtClean="0"/>
              <a:t>(</a:t>
            </a:r>
            <a:r>
              <a:rPr lang="en-US" altLang="zh-CN" dirty="0" err="1" smtClean="0"/>
              <a:t>feature_range</a:t>
            </a:r>
            <a:r>
              <a:rPr lang="en-US" altLang="zh-CN" dirty="0" smtClean="0"/>
              <a:t>=(0, 1)).fit(</a:t>
            </a:r>
            <a:r>
              <a:rPr lang="en-US" altLang="zh-CN" dirty="0" err="1" smtClean="0"/>
              <a:t>train_data</a:t>
            </a:r>
            <a:r>
              <a:rPr lang="en-US" altLang="zh-CN" dirty="0" smtClean="0"/>
              <a:t>) </a:t>
            </a:r>
            <a:r>
              <a:rPr lang="en-US" altLang="zh-CN" dirty="0" err="1" smtClean="0"/>
              <a:t>scaler.transform</a:t>
            </a:r>
            <a:r>
              <a:rPr lang="en-US" altLang="zh-CN" dirty="0" smtClean="0"/>
              <a:t>(</a:t>
            </a:r>
            <a:r>
              <a:rPr lang="en-US" altLang="zh-CN" dirty="0" err="1" smtClean="0"/>
              <a:t>train_data</a:t>
            </a:r>
            <a:r>
              <a:rPr lang="en-US" altLang="zh-CN" dirty="0" smtClean="0"/>
              <a:t>) </a:t>
            </a:r>
          </a:p>
          <a:p>
            <a:r>
              <a:rPr lang="en-US" altLang="zh-CN" dirty="0" err="1" smtClean="0"/>
              <a:t>scaler.transform</a:t>
            </a:r>
            <a:r>
              <a:rPr lang="en-US" altLang="zh-CN" dirty="0" smtClean="0"/>
              <a:t>(</a:t>
            </a:r>
            <a:r>
              <a:rPr lang="en-US" altLang="zh-CN" dirty="0" err="1" smtClean="0"/>
              <a:t>test_data</a:t>
            </a:r>
            <a:r>
              <a:rPr lang="en-US" altLang="zh-CN" dirty="0" smtClean="0"/>
              <a:t>) </a:t>
            </a:r>
          </a:p>
          <a:p>
            <a:r>
              <a:rPr lang="en-US" altLang="zh-CN" dirty="0" smtClean="0"/>
              <a:t>#</a:t>
            </a:r>
            <a:r>
              <a:rPr lang="en-US" altLang="zh-CN" dirty="0" err="1" smtClean="0"/>
              <a:t>feature_range</a:t>
            </a:r>
            <a:r>
              <a:rPr lang="en-US" altLang="zh-CN" dirty="0" smtClean="0"/>
              <a:t>: </a:t>
            </a:r>
            <a:r>
              <a:rPr lang="zh-CN" altLang="en-US" dirty="0" smtClean="0"/>
              <a:t>定义归一化范围，注用（）括起来</a:t>
            </a:r>
            <a:endParaRPr lang="zh-CN" altLang="en-US" dirty="0"/>
          </a:p>
        </p:txBody>
      </p:sp>
    </p:spTree>
    <p:extLst>
      <p:ext uri="{BB962C8B-B14F-4D97-AF65-F5344CB8AC3E}">
        <p14:creationId xmlns:p14="http://schemas.microsoft.com/office/powerpoint/2010/main" val="32766933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2235" y="862161"/>
            <a:ext cx="12356538" cy="5509200"/>
          </a:xfrm>
          <a:prstGeom prst="rect">
            <a:avLst/>
          </a:prstGeom>
        </p:spPr>
        <p:txBody>
          <a:bodyPr wrap="square">
            <a:spAutoFit/>
          </a:bodyPr>
          <a:lstStyle/>
          <a:p>
            <a:r>
              <a:rPr lang="zh-CN" altLang="en-US" sz="1600" dirty="0"/>
              <a:t>from sklearn import preprocessing #进行标准化数据时，需要</a:t>
            </a:r>
            <a:r>
              <a:rPr lang="zh-CN" altLang="en-US" sz="1600" dirty="0" smtClean="0"/>
              <a:t>引入包</a:t>
            </a:r>
            <a:endParaRPr lang="zh-CN" altLang="en-US" sz="1600" dirty="0"/>
          </a:p>
          <a:p>
            <a:r>
              <a:rPr lang="zh-CN" altLang="en-US" sz="1600" dirty="0"/>
              <a:t>import numpy as np</a:t>
            </a:r>
          </a:p>
          <a:p>
            <a:r>
              <a:rPr lang="zh-CN" altLang="en-US" sz="1600" dirty="0"/>
              <a:t>from sklearn.cross_validation import train_test_split</a:t>
            </a:r>
          </a:p>
          <a:p>
            <a:r>
              <a:rPr lang="zh-CN" altLang="en-US" sz="1600" dirty="0"/>
              <a:t>from sklearn.datasets.samples_generator import  make_classification</a:t>
            </a:r>
          </a:p>
          <a:p>
            <a:r>
              <a:rPr lang="zh-CN" altLang="en-US" sz="1600" dirty="0"/>
              <a:t>from sklearn.svm import SVC</a:t>
            </a:r>
          </a:p>
          <a:p>
            <a:r>
              <a:rPr lang="zh-CN" altLang="en-US" sz="1600" dirty="0"/>
              <a:t>import matplotlib.pyplot as plt</a:t>
            </a:r>
          </a:p>
          <a:p>
            <a:endParaRPr lang="zh-CN" altLang="en-US" sz="1600" dirty="0"/>
          </a:p>
          <a:p>
            <a:endParaRPr lang="zh-CN" altLang="en-US" sz="1600" dirty="0"/>
          </a:p>
          <a:p>
            <a:r>
              <a:rPr lang="zh-CN" altLang="en-US" sz="1600" dirty="0"/>
              <a:t>X,y=make_classification(n_samples=300,n_features=2,n_redundant=0,n_informative=2,random_state=22,n_clusters_per_class=1,scale=100)</a:t>
            </a:r>
          </a:p>
          <a:p>
            <a:endParaRPr lang="zh-CN" altLang="en-US" sz="1600" dirty="0"/>
          </a:p>
          <a:p>
            <a:r>
              <a:rPr lang="zh-CN" altLang="en-US" sz="1600" dirty="0"/>
              <a:t>#X=preprocessing.minmax_scale(X,feature_range=(-1,1))</a:t>
            </a:r>
          </a:p>
          <a:p>
            <a:r>
              <a:rPr lang="zh-CN" altLang="en-US" sz="1600" dirty="0"/>
              <a:t>X=preprocessing.scale(X</a:t>
            </a:r>
            <a:r>
              <a:rPr lang="zh-CN" altLang="en-US" sz="1600" dirty="0" smtClean="0"/>
              <a:t>)</a:t>
            </a:r>
            <a:endParaRPr lang="zh-CN" altLang="en-US" sz="1600" dirty="0"/>
          </a:p>
          <a:p>
            <a:r>
              <a:rPr lang="zh-CN" altLang="en-US" sz="1600" dirty="0"/>
              <a:t>X_train,X_test,y_train,y_test=train_test_split(X,y,test_size=0.3)</a:t>
            </a:r>
          </a:p>
          <a:p>
            <a:r>
              <a:rPr lang="zh-CN" altLang="en-US" sz="1600" dirty="0"/>
              <a:t>clf=SVC()</a:t>
            </a:r>
          </a:p>
          <a:p>
            <a:r>
              <a:rPr lang="zh-CN" altLang="en-US" sz="1600" dirty="0"/>
              <a:t>clf.fit(X_train,y_train)</a:t>
            </a:r>
          </a:p>
          <a:p>
            <a:r>
              <a:rPr lang="zh-CN" altLang="en-US" sz="1600" dirty="0"/>
              <a:t>print(clf.score(X_test,y_test))</a:t>
            </a:r>
          </a:p>
          <a:p>
            <a:endParaRPr lang="zh-CN" altLang="en-US" sz="1600" dirty="0"/>
          </a:p>
          <a:p>
            <a:endParaRPr lang="zh-CN" altLang="en-US" sz="1600" dirty="0"/>
          </a:p>
          <a:p>
            <a:r>
              <a:rPr lang="zh-CN" altLang="en-US" sz="1600" dirty="0"/>
              <a:t>plt.scatter(X[:,0],X[:,1],c=y)</a:t>
            </a:r>
          </a:p>
          <a:p>
            <a:r>
              <a:rPr lang="zh-CN" altLang="en-US" sz="1600" dirty="0"/>
              <a:t>plt.show()</a:t>
            </a:r>
          </a:p>
          <a:p>
            <a:endParaRPr lang="zh-CN" altLang="en-US" sz="1600" dirty="0"/>
          </a:p>
        </p:txBody>
      </p:sp>
      <p:pic>
        <p:nvPicPr>
          <p:cNvPr id="2" name="图片 1"/>
          <p:cNvPicPr>
            <a:picLocks noChangeAspect="1"/>
          </p:cNvPicPr>
          <p:nvPr/>
        </p:nvPicPr>
        <p:blipFill>
          <a:blip r:embed="rId2"/>
          <a:stretch>
            <a:fillRect/>
          </a:stretch>
        </p:blipFill>
        <p:spPr>
          <a:xfrm>
            <a:off x="7925895" y="3213423"/>
            <a:ext cx="3619500" cy="2428875"/>
          </a:xfrm>
          <a:prstGeom prst="rect">
            <a:avLst/>
          </a:prstGeom>
        </p:spPr>
      </p:pic>
      <p:cxnSp>
        <p:nvCxnSpPr>
          <p:cNvPr id="11" name="直接箭头连接符 10"/>
          <p:cNvCxnSpPr/>
          <p:nvPr/>
        </p:nvCxnSpPr>
        <p:spPr>
          <a:xfrm flipV="1">
            <a:off x="3010237" y="3851809"/>
            <a:ext cx="4833641" cy="1861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8763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数据集拆分</a:t>
            </a:r>
            <a:endParaRPr lang="zh-CN" altLang="en-US" dirty="0"/>
          </a:p>
        </p:txBody>
      </p:sp>
      <p:sp>
        <p:nvSpPr>
          <p:cNvPr id="3" name="内容占位符 2"/>
          <p:cNvSpPr>
            <a:spLocks noGrp="1"/>
          </p:cNvSpPr>
          <p:nvPr>
            <p:ph idx="1"/>
          </p:nvPr>
        </p:nvSpPr>
        <p:spPr>
          <a:xfrm>
            <a:off x="372823" y="1980824"/>
            <a:ext cx="9613861" cy="3599316"/>
          </a:xfrm>
        </p:spPr>
        <p:txBody>
          <a:bodyPr/>
          <a:lstStyle/>
          <a:p>
            <a:r>
              <a:rPr lang="zh-CN" altLang="en-US" dirty="0"/>
              <a:t>在得到训练数据集时，通常我们经常会把训练数据集进一步拆分成训练集和验证集，这样有助于我们模型参数的选取</a:t>
            </a:r>
          </a:p>
        </p:txBody>
      </p:sp>
      <p:sp>
        <p:nvSpPr>
          <p:cNvPr id="5" name="矩形 4"/>
          <p:cNvSpPr/>
          <p:nvPr/>
        </p:nvSpPr>
        <p:spPr>
          <a:xfrm>
            <a:off x="0" y="2799242"/>
            <a:ext cx="7023297" cy="3170099"/>
          </a:xfrm>
          <a:prstGeom prst="rect">
            <a:avLst/>
          </a:prstGeom>
        </p:spPr>
        <p:txBody>
          <a:bodyPr wrap="square">
            <a:spAutoFit/>
          </a:bodyPr>
          <a:lstStyle/>
          <a:p>
            <a:r>
              <a:rPr lang="zh-CN" altLang="en-US" sz="2000" dirty="0"/>
              <a:t># 作用：将数据集划分为 训练集和测试集</a:t>
            </a:r>
          </a:p>
          <a:p>
            <a:r>
              <a:rPr lang="zh-CN" altLang="en-US" sz="2000" dirty="0"/>
              <a:t># 格式：train_test_split(*arrays, **options)</a:t>
            </a:r>
          </a:p>
          <a:p>
            <a:r>
              <a:rPr lang="zh-CN" altLang="en-US" sz="2000" dirty="0"/>
              <a:t>from sklearn.mode_selection import train_test_split</a:t>
            </a:r>
          </a:p>
          <a:p>
            <a:r>
              <a:rPr lang="zh-CN" altLang="en-US" sz="2000" dirty="0" smtClean="0"/>
              <a:t>X</a:t>
            </a:r>
            <a:r>
              <a:rPr lang="zh-CN" altLang="en-US" sz="2000" dirty="0"/>
              <a:t>_train, X_test, y_train, y_test = train_test_split(X, y, test_size=0.3, random_state=42)</a:t>
            </a:r>
          </a:p>
          <a:p>
            <a:r>
              <a:rPr lang="en-US" altLang="zh-CN" sz="2000" dirty="0" smtClean="0"/>
              <a:t>#</a:t>
            </a:r>
            <a:r>
              <a:rPr lang="zh-CN" altLang="en-US" sz="2000" dirty="0" smtClean="0"/>
              <a:t>arrays</a:t>
            </a:r>
            <a:r>
              <a:rPr lang="zh-CN" altLang="en-US" sz="2000" dirty="0"/>
              <a:t>：样本数组，包含特征向量和标签</a:t>
            </a:r>
          </a:p>
          <a:p>
            <a:r>
              <a:rPr lang="en-US" altLang="zh-CN" sz="2000" dirty="0" smtClean="0"/>
              <a:t>#</a:t>
            </a:r>
            <a:r>
              <a:rPr lang="zh-CN" altLang="en-US" sz="2000" dirty="0" smtClean="0"/>
              <a:t>test</a:t>
            </a:r>
            <a:r>
              <a:rPr lang="zh-CN" altLang="en-US" sz="2000" dirty="0"/>
              <a:t>_size：</a:t>
            </a:r>
          </a:p>
          <a:p>
            <a:r>
              <a:rPr lang="en-US" altLang="zh-CN" sz="2000" dirty="0" smtClean="0"/>
              <a:t>#</a:t>
            </a:r>
            <a:r>
              <a:rPr lang="zh-CN" altLang="en-US" sz="2000" dirty="0"/>
              <a:t>　　float-获得多大比重的测试样本 （默认：0.25）</a:t>
            </a:r>
          </a:p>
          <a:p>
            <a:r>
              <a:rPr lang="en-US" altLang="zh-CN" sz="2000" dirty="0" smtClean="0"/>
              <a:t>#</a:t>
            </a:r>
            <a:r>
              <a:rPr lang="zh-CN" altLang="en-US" sz="2000" dirty="0"/>
              <a:t>　　int - 获得多少个测试样本</a:t>
            </a:r>
          </a:p>
          <a:p>
            <a:endParaRPr lang="zh-CN" altLang="en-US" sz="2000" dirty="0"/>
          </a:p>
        </p:txBody>
      </p:sp>
      <p:sp>
        <p:nvSpPr>
          <p:cNvPr id="6" name="矩形 5"/>
          <p:cNvSpPr/>
          <p:nvPr/>
        </p:nvSpPr>
        <p:spPr>
          <a:xfrm>
            <a:off x="6528605" y="2353761"/>
            <a:ext cx="5140110" cy="4401205"/>
          </a:xfrm>
          <a:prstGeom prst="rect">
            <a:avLst/>
          </a:prstGeom>
        </p:spPr>
        <p:txBody>
          <a:bodyPr wrap="square">
            <a:spAutoFit/>
          </a:bodyPr>
          <a:lstStyle/>
          <a:p>
            <a:endParaRPr lang="zh-CN" altLang="en-US" sz="2000" dirty="0"/>
          </a:p>
          <a:p>
            <a:r>
              <a:rPr lang="zh-CN" altLang="en-US" sz="2000" dirty="0"/>
              <a:t>train_size: 同test_size</a:t>
            </a:r>
          </a:p>
          <a:p>
            <a:endParaRPr lang="zh-CN" altLang="en-US" sz="2000" dirty="0"/>
          </a:p>
          <a:p>
            <a:r>
              <a:rPr lang="zh-CN" altLang="en-US" sz="2000" dirty="0"/>
              <a:t>random_state:</a:t>
            </a:r>
          </a:p>
          <a:p>
            <a:r>
              <a:rPr lang="zh-CN" altLang="en-US" sz="2000" dirty="0"/>
              <a:t>　　int - 随机种子（种子固定，实验可复现）</a:t>
            </a:r>
          </a:p>
          <a:p>
            <a:r>
              <a:rPr lang="zh-CN" altLang="en-US" sz="2000" dirty="0"/>
              <a:t>　　</a:t>
            </a:r>
          </a:p>
          <a:p>
            <a:r>
              <a:rPr lang="zh-CN" altLang="en-US" sz="2000" dirty="0"/>
              <a:t>shuffle - 是否在分割之前对数据进行洗牌（默认True）</a:t>
            </a:r>
          </a:p>
          <a:p>
            <a:endParaRPr lang="zh-CN" altLang="en-US" sz="2000" dirty="0"/>
          </a:p>
          <a:p>
            <a:r>
              <a:rPr lang="zh-CN" altLang="en-US" sz="2000" dirty="0"/>
              <a:t>返回</a:t>
            </a:r>
          </a:p>
          <a:p>
            <a:r>
              <a:rPr lang="zh-CN" altLang="en-US" sz="2000" dirty="0"/>
              <a:t>---</a:t>
            </a:r>
          </a:p>
          <a:p>
            <a:r>
              <a:rPr lang="zh-CN" altLang="en-US" sz="2000" dirty="0"/>
              <a:t>分割后的列表，长度=2*len(arrays), </a:t>
            </a:r>
          </a:p>
          <a:p>
            <a:r>
              <a:rPr lang="zh-CN" altLang="en-US" sz="2000" dirty="0"/>
              <a:t>　　(train-test split)</a:t>
            </a:r>
          </a:p>
          <a:p>
            <a:r>
              <a:rPr lang="zh-CN" altLang="en-US" sz="2000" dirty="0"/>
              <a:t>"""</a:t>
            </a:r>
          </a:p>
        </p:txBody>
      </p:sp>
    </p:spTree>
    <p:extLst>
      <p:ext uri="{BB962C8B-B14F-4D97-AF65-F5344CB8AC3E}">
        <p14:creationId xmlns:p14="http://schemas.microsoft.com/office/powerpoint/2010/main" val="33280855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定义模型</a:t>
            </a:r>
            <a:endParaRPr lang="zh-CN" altLang="en-US" dirty="0"/>
          </a:p>
        </p:txBody>
      </p:sp>
      <p:sp>
        <p:nvSpPr>
          <p:cNvPr id="3" name="内容占位符 2"/>
          <p:cNvSpPr>
            <a:spLocks noGrp="1"/>
          </p:cNvSpPr>
          <p:nvPr>
            <p:ph idx="1"/>
          </p:nvPr>
        </p:nvSpPr>
        <p:spPr/>
        <p:txBody>
          <a:bodyPr/>
          <a:lstStyle/>
          <a:p>
            <a:r>
              <a:rPr lang="en-US" altLang="zh-CN" dirty="0" err="1"/>
              <a:t>sklearn</a:t>
            </a:r>
            <a:r>
              <a:rPr lang="zh-CN" altLang="en-US" dirty="0"/>
              <a:t>为所有模型提供了非常相似的接口，这样使得我们可以更加快速的熟悉所有模型的用法。</a:t>
            </a:r>
          </a:p>
        </p:txBody>
      </p:sp>
    </p:spTree>
    <p:extLst>
      <p:ext uri="{BB962C8B-B14F-4D97-AF65-F5344CB8AC3E}">
        <p14:creationId xmlns:p14="http://schemas.microsoft.com/office/powerpoint/2010/main" val="19454975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390482" y="2145485"/>
            <a:ext cx="10809110" cy="3616044"/>
          </a:xfrm>
          <a:prstGeom prst="rect">
            <a:avLst/>
          </a:prstGeom>
        </p:spPr>
      </p:pic>
    </p:spTree>
    <p:extLst>
      <p:ext uri="{BB962C8B-B14F-4D97-AF65-F5344CB8AC3E}">
        <p14:creationId xmlns:p14="http://schemas.microsoft.com/office/powerpoint/2010/main" val="8853945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保存模型</a:t>
            </a:r>
            <a:endParaRPr lang="zh-CN" altLang="en-US" dirty="0"/>
          </a:p>
        </p:txBody>
      </p:sp>
      <p:sp>
        <p:nvSpPr>
          <p:cNvPr id="3" name="内容占位符 2"/>
          <p:cNvSpPr>
            <a:spLocks noGrp="1"/>
          </p:cNvSpPr>
          <p:nvPr>
            <p:ph idx="1"/>
          </p:nvPr>
        </p:nvSpPr>
        <p:spPr/>
        <p:txBody>
          <a:bodyPr/>
          <a:lstStyle/>
          <a:p>
            <a:r>
              <a:rPr lang="zh-CN" altLang="en-US" dirty="0"/>
              <a:t>可以将我们训练好的</a:t>
            </a:r>
            <a:r>
              <a:rPr lang="en-US" altLang="zh-CN" dirty="0"/>
              <a:t>model</a:t>
            </a:r>
            <a:r>
              <a:rPr lang="zh-CN" altLang="en-US" dirty="0"/>
              <a:t>保存到本地，或者放到线上供用户</a:t>
            </a:r>
            <a:r>
              <a:rPr lang="zh-CN" altLang="en-US" dirty="0" smtClean="0"/>
              <a:t>使用</a:t>
            </a:r>
            <a:endParaRPr lang="en-US" altLang="zh-CN" dirty="0" smtClean="0"/>
          </a:p>
          <a:p>
            <a:r>
              <a:rPr lang="zh-CN" altLang="en-US" b="1" dirty="0"/>
              <a:t>保存为</a:t>
            </a:r>
            <a:r>
              <a:rPr lang="en-US" altLang="zh-CN" b="1" dirty="0"/>
              <a:t>pickle</a:t>
            </a:r>
            <a:r>
              <a:rPr lang="zh-CN" altLang="en-US" b="1" dirty="0" smtClean="0"/>
              <a:t>文件</a:t>
            </a:r>
            <a:endParaRPr lang="en-US" altLang="zh-CN" b="1" dirty="0" smtClean="0"/>
          </a:p>
          <a:p>
            <a:r>
              <a:rPr lang="en-US" altLang="zh-CN" b="1" dirty="0" err="1"/>
              <a:t>sklearn</a:t>
            </a:r>
            <a:r>
              <a:rPr lang="zh-CN" altLang="en-US" b="1" dirty="0"/>
              <a:t>自带方法</a:t>
            </a:r>
            <a:r>
              <a:rPr lang="en-US" altLang="zh-CN" b="1" dirty="0" err="1"/>
              <a:t>joblib</a:t>
            </a:r>
            <a:endParaRPr lang="zh-CN" altLang="en-US" dirty="0"/>
          </a:p>
        </p:txBody>
      </p:sp>
      <p:sp>
        <p:nvSpPr>
          <p:cNvPr id="4" name="矩形 3"/>
          <p:cNvSpPr/>
          <p:nvPr/>
        </p:nvSpPr>
        <p:spPr>
          <a:xfrm>
            <a:off x="499008" y="3745719"/>
            <a:ext cx="6096000" cy="2862322"/>
          </a:xfrm>
          <a:prstGeom prst="rect">
            <a:avLst/>
          </a:prstGeom>
          <a:ln>
            <a:solidFill>
              <a:schemeClr val="tx1"/>
            </a:solidFill>
          </a:ln>
        </p:spPr>
        <p:txBody>
          <a:bodyPr>
            <a:spAutoFit/>
          </a:bodyPr>
          <a:lstStyle/>
          <a:p>
            <a:r>
              <a:rPr lang="zh-CN" altLang="en-US" dirty="0"/>
              <a:t>import pickle</a:t>
            </a:r>
          </a:p>
          <a:p>
            <a:endParaRPr lang="zh-CN" altLang="en-US" dirty="0"/>
          </a:p>
          <a:p>
            <a:r>
              <a:rPr lang="zh-CN" altLang="en-US" dirty="0"/>
              <a:t># 保存模型</a:t>
            </a:r>
          </a:p>
          <a:p>
            <a:r>
              <a:rPr lang="zh-CN" altLang="en-US" dirty="0"/>
              <a:t>with open('model.pickle', 'wb') as f:</a:t>
            </a:r>
          </a:p>
          <a:p>
            <a:r>
              <a:rPr lang="zh-CN" altLang="en-US" dirty="0"/>
              <a:t>    pickle.dump(model, f)</a:t>
            </a:r>
          </a:p>
          <a:p>
            <a:endParaRPr lang="zh-CN" altLang="en-US" dirty="0"/>
          </a:p>
          <a:p>
            <a:r>
              <a:rPr lang="zh-CN" altLang="en-US" dirty="0"/>
              <a:t># 读取模型</a:t>
            </a:r>
          </a:p>
          <a:p>
            <a:r>
              <a:rPr lang="zh-CN" altLang="en-US" dirty="0"/>
              <a:t>with open('model.pickle', 'rb') as f:</a:t>
            </a:r>
          </a:p>
          <a:p>
            <a:r>
              <a:rPr lang="zh-CN" altLang="en-US" dirty="0"/>
              <a:t>    model = pickle.load(f)</a:t>
            </a:r>
          </a:p>
          <a:p>
            <a:r>
              <a:rPr lang="zh-CN" altLang="en-US" dirty="0"/>
              <a:t>model.predict(X_test)</a:t>
            </a:r>
          </a:p>
        </p:txBody>
      </p:sp>
      <p:sp>
        <p:nvSpPr>
          <p:cNvPr id="5" name="矩形 4"/>
          <p:cNvSpPr/>
          <p:nvPr/>
        </p:nvSpPr>
        <p:spPr>
          <a:xfrm>
            <a:off x="7541232" y="4041748"/>
            <a:ext cx="4105714" cy="2031325"/>
          </a:xfrm>
          <a:prstGeom prst="rect">
            <a:avLst/>
          </a:prstGeom>
          <a:ln>
            <a:solidFill>
              <a:schemeClr val="tx1"/>
            </a:solidFill>
          </a:ln>
        </p:spPr>
        <p:txBody>
          <a:bodyPr wrap="square">
            <a:spAutoFit/>
          </a:bodyPr>
          <a:lstStyle/>
          <a:p>
            <a:r>
              <a:rPr lang="zh-CN" altLang="en-US" dirty="0"/>
              <a:t>from sklearn.externals import joblib</a:t>
            </a:r>
          </a:p>
          <a:p>
            <a:endParaRPr lang="zh-CN" altLang="en-US" dirty="0"/>
          </a:p>
          <a:p>
            <a:r>
              <a:rPr lang="zh-CN" altLang="en-US" dirty="0"/>
              <a:t># 保存模型</a:t>
            </a:r>
          </a:p>
          <a:p>
            <a:r>
              <a:rPr lang="zh-CN" altLang="en-US" dirty="0"/>
              <a:t>joblib.dump(model, 'model.pickle')</a:t>
            </a:r>
          </a:p>
          <a:p>
            <a:endParaRPr lang="zh-CN" altLang="en-US" dirty="0"/>
          </a:p>
          <a:p>
            <a:r>
              <a:rPr lang="zh-CN" altLang="en-US" dirty="0"/>
              <a:t>#载入模型</a:t>
            </a:r>
          </a:p>
          <a:p>
            <a:r>
              <a:rPr lang="zh-CN" altLang="en-US" dirty="0"/>
              <a:t>model = joblib.load('model.pickle')</a:t>
            </a:r>
          </a:p>
        </p:txBody>
      </p:sp>
    </p:spTree>
    <p:extLst>
      <p:ext uri="{BB962C8B-B14F-4D97-AF65-F5344CB8AC3E}">
        <p14:creationId xmlns:p14="http://schemas.microsoft.com/office/powerpoint/2010/main" val="38701053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smtClean="0"/>
              <a:t>数据预处理</a:t>
            </a:r>
            <a:endParaRPr lang="zh-CN" altLang="en-US" dirty="0"/>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0414328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任务</a:t>
            </a:r>
            <a:endParaRPr lang="zh-CN" altLang="en-US" dirty="0"/>
          </a:p>
        </p:txBody>
      </p:sp>
      <p:sp>
        <p:nvSpPr>
          <p:cNvPr id="3" name="内容占位符 2"/>
          <p:cNvSpPr>
            <a:spLocks noGrp="1"/>
          </p:cNvSpPr>
          <p:nvPr>
            <p:ph idx="1"/>
          </p:nvPr>
        </p:nvSpPr>
        <p:spPr>
          <a:xfrm>
            <a:off x="205483" y="2003462"/>
            <a:ext cx="11116638" cy="4526811"/>
          </a:xfrm>
        </p:spPr>
        <p:txBody>
          <a:bodyPr>
            <a:normAutofit/>
          </a:bodyPr>
          <a:lstStyle/>
          <a:p>
            <a:r>
              <a:rPr lang="zh-CN" altLang="en-US" dirty="0"/>
              <a:t>首先要明确有多少特征，哪些是连续的，哪些是类别的</a:t>
            </a:r>
            <a:r>
              <a:rPr lang="zh-CN" altLang="en-US" dirty="0" smtClean="0"/>
              <a:t>。</a:t>
            </a:r>
            <a:endParaRPr lang="en-US" altLang="zh-CN" dirty="0" smtClean="0"/>
          </a:p>
          <a:p>
            <a:r>
              <a:rPr lang="zh-CN" altLang="en-US" dirty="0" smtClean="0"/>
              <a:t>检查</a:t>
            </a:r>
            <a:r>
              <a:rPr lang="zh-CN" altLang="en-US" dirty="0"/>
              <a:t>有没有缺失值，对确实的特征选择恰当方式进行弥补，使数据完整</a:t>
            </a:r>
            <a:r>
              <a:rPr lang="zh-CN" altLang="en-US" dirty="0" smtClean="0"/>
              <a:t>。</a:t>
            </a:r>
            <a:endParaRPr lang="en-US" altLang="zh-CN" dirty="0" smtClean="0"/>
          </a:p>
          <a:p>
            <a:r>
              <a:rPr lang="zh-CN" altLang="en-US" dirty="0" smtClean="0"/>
              <a:t>对</a:t>
            </a:r>
            <a:r>
              <a:rPr lang="zh-CN" altLang="en-US" dirty="0"/>
              <a:t>连续的数值型特征进行标准化，使得均值为</a:t>
            </a:r>
            <a:r>
              <a:rPr lang="en-US" altLang="zh-CN" dirty="0"/>
              <a:t>0</a:t>
            </a:r>
            <a:r>
              <a:rPr lang="zh-CN" altLang="en-US" dirty="0"/>
              <a:t>，方差为</a:t>
            </a:r>
            <a:r>
              <a:rPr lang="en-US" altLang="zh-CN" dirty="0"/>
              <a:t>1</a:t>
            </a:r>
            <a:r>
              <a:rPr lang="zh-CN" altLang="en-US" dirty="0" smtClean="0"/>
              <a:t>。</a:t>
            </a:r>
            <a:endParaRPr lang="en-US" altLang="zh-CN" dirty="0" smtClean="0"/>
          </a:p>
          <a:p>
            <a:r>
              <a:rPr lang="zh-CN" altLang="en-US" dirty="0" smtClean="0"/>
              <a:t>对</a:t>
            </a:r>
            <a:r>
              <a:rPr lang="zh-CN" altLang="en-US" dirty="0"/>
              <a:t>类别型的特征进行</a:t>
            </a:r>
            <a:r>
              <a:rPr lang="en-US" altLang="zh-CN" dirty="0"/>
              <a:t>one-hot</a:t>
            </a:r>
            <a:r>
              <a:rPr lang="zh-CN" altLang="en-US" dirty="0"/>
              <a:t>编码</a:t>
            </a:r>
            <a:r>
              <a:rPr lang="zh-CN" altLang="en-US" dirty="0" smtClean="0"/>
              <a:t>。</a:t>
            </a:r>
            <a:endParaRPr lang="en-US" altLang="zh-CN" dirty="0" smtClean="0"/>
          </a:p>
          <a:p>
            <a:r>
              <a:rPr lang="zh-CN" altLang="en-US" dirty="0" smtClean="0"/>
              <a:t>将</a:t>
            </a:r>
            <a:r>
              <a:rPr lang="zh-CN" altLang="en-US" dirty="0"/>
              <a:t>需要转换成类别型数据的连续型数据进行二值化</a:t>
            </a:r>
            <a:r>
              <a:rPr lang="zh-CN" altLang="en-US" dirty="0" smtClean="0"/>
              <a:t>。</a:t>
            </a:r>
            <a:endParaRPr lang="en-US" altLang="zh-CN" dirty="0" smtClean="0"/>
          </a:p>
          <a:p>
            <a:r>
              <a:rPr lang="zh-CN" altLang="en-US" dirty="0" smtClean="0"/>
              <a:t>为</a:t>
            </a:r>
            <a:r>
              <a:rPr lang="zh-CN" altLang="en-US" dirty="0"/>
              <a:t>防止过拟合或者其他原因，选择是否要将数据进行正则化</a:t>
            </a:r>
            <a:r>
              <a:rPr lang="zh-CN" altLang="en-US" dirty="0" smtClean="0"/>
              <a:t>。</a:t>
            </a:r>
            <a:endParaRPr lang="en-US" altLang="zh-CN" dirty="0" smtClean="0"/>
          </a:p>
          <a:p>
            <a:r>
              <a:rPr lang="zh-CN" altLang="en-US" dirty="0" smtClean="0"/>
              <a:t>在</a:t>
            </a:r>
            <a:r>
              <a:rPr lang="zh-CN" altLang="en-US" dirty="0"/>
              <a:t>对数据进行初探之后发现效果不佳，可以尝试使用多项式方法，寻找非线性的关系</a:t>
            </a:r>
            <a:r>
              <a:rPr lang="zh-CN" altLang="en-US" dirty="0" smtClean="0"/>
              <a:t>。</a:t>
            </a:r>
            <a:endParaRPr lang="en-US" altLang="zh-CN" dirty="0" smtClean="0"/>
          </a:p>
          <a:p>
            <a:r>
              <a:rPr lang="zh-CN" altLang="en-US" dirty="0" smtClean="0"/>
              <a:t>根据</a:t>
            </a:r>
            <a:r>
              <a:rPr lang="zh-CN" altLang="en-US" dirty="0"/>
              <a:t>实际问题分析是否需要对特征进行相应的函数转换</a:t>
            </a:r>
            <a:r>
              <a:rPr lang="zh-CN" altLang="en-US" dirty="0" smtClean="0"/>
              <a:t>。</a:t>
            </a:r>
            <a:endParaRPr lang="zh-CN" altLang="en-US" dirty="0"/>
          </a:p>
        </p:txBody>
      </p:sp>
    </p:spTree>
    <p:extLst>
      <p:ext uri="{BB962C8B-B14F-4D97-AF65-F5344CB8AC3E}">
        <p14:creationId xmlns:p14="http://schemas.microsoft.com/office/powerpoint/2010/main" val="40603433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598128" y="2080018"/>
            <a:ext cx="11042492" cy="4474893"/>
          </a:xfrm>
        </p:spPr>
        <p:txBody>
          <a:bodyPr/>
          <a:lstStyle/>
          <a:p>
            <a:r>
              <a:rPr lang="zh-CN" altLang="en-US" b="1" dirty="0"/>
              <a:t>标准化，也称去均值和方差按比例</a:t>
            </a:r>
            <a:r>
              <a:rPr lang="zh-CN" altLang="en-US" b="1" dirty="0" smtClean="0"/>
              <a:t>缩放</a:t>
            </a:r>
            <a:endParaRPr lang="en-US" altLang="zh-CN" b="1" dirty="0" smtClean="0"/>
          </a:p>
          <a:p>
            <a:pPr lvl="1"/>
            <a:r>
              <a:rPr lang="zh-CN" altLang="en-US" b="1" dirty="0" smtClean="0"/>
              <a:t>将</a:t>
            </a:r>
            <a:r>
              <a:rPr lang="zh-CN" altLang="en-US" b="1" dirty="0"/>
              <a:t>特征缩放至特定范围</a:t>
            </a:r>
            <a:r>
              <a:rPr lang="zh-CN" altLang="en-US" b="1" dirty="0" smtClean="0"/>
              <a:t>内</a:t>
            </a:r>
            <a:endParaRPr lang="en-US" altLang="zh-CN" b="1" dirty="0" smtClean="0"/>
          </a:p>
          <a:p>
            <a:pPr lvl="1"/>
            <a:r>
              <a:rPr lang="zh-CN" altLang="en-US" b="1" dirty="0"/>
              <a:t>缩放有离群值的</a:t>
            </a:r>
            <a:r>
              <a:rPr lang="zh-CN" altLang="en-US" b="1" dirty="0" smtClean="0"/>
              <a:t>数据</a:t>
            </a:r>
            <a:endParaRPr lang="en-US" altLang="zh-CN" b="1" dirty="0" smtClean="0"/>
          </a:p>
          <a:p>
            <a:pPr lvl="1"/>
            <a:r>
              <a:rPr lang="zh-CN" altLang="en-US" b="1" dirty="0"/>
              <a:t>核矩阵的中心化</a:t>
            </a:r>
            <a:endParaRPr lang="en-US" altLang="zh-CN" b="1" dirty="0" smtClean="0"/>
          </a:p>
          <a:p>
            <a:r>
              <a:rPr lang="zh-CN" altLang="en-US" b="1" dirty="0" smtClean="0"/>
              <a:t>规范化：</a:t>
            </a:r>
            <a:r>
              <a:rPr lang="zh-CN" altLang="en-US" b="1" dirty="0"/>
              <a:t>缩放单个样本以具有单位范数</a:t>
            </a:r>
            <a:endParaRPr lang="en-US" altLang="zh-CN" b="1" dirty="0" smtClean="0"/>
          </a:p>
          <a:p>
            <a:r>
              <a:rPr lang="zh-CN" altLang="en-US" b="1" dirty="0"/>
              <a:t>分类</a:t>
            </a:r>
            <a:r>
              <a:rPr lang="zh-CN" altLang="en-US" b="1" dirty="0" smtClean="0"/>
              <a:t>特征编码</a:t>
            </a:r>
            <a:endParaRPr lang="en-US" altLang="zh-CN" b="1" dirty="0" smtClean="0"/>
          </a:p>
          <a:p>
            <a:r>
              <a:rPr lang="zh-CN" altLang="en-US" b="1" dirty="0"/>
              <a:t>缺失值插</a:t>
            </a:r>
            <a:r>
              <a:rPr lang="zh-CN" altLang="en-US" b="1" dirty="0" smtClean="0"/>
              <a:t>补</a:t>
            </a:r>
            <a:endParaRPr lang="en-US" altLang="zh-CN" b="1" dirty="0" smtClean="0"/>
          </a:p>
          <a:p>
            <a:endParaRPr lang="en-US" altLang="zh-CN" b="1" dirty="0" smtClean="0"/>
          </a:p>
          <a:p>
            <a:endParaRPr lang="zh-CN" altLang="en-US" dirty="0"/>
          </a:p>
        </p:txBody>
      </p:sp>
    </p:spTree>
    <p:extLst>
      <p:ext uri="{BB962C8B-B14F-4D97-AF65-F5344CB8AC3E}">
        <p14:creationId xmlns:p14="http://schemas.microsoft.com/office/powerpoint/2010/main" val="5297078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Standardization</a:t>
            </a:r>
            <a:r>
              <a:rPr lang="zh-CN" altLang="en-US" dirty="0"/>
              <a:t>标准化</a:t>
            </a:r>
          </a:p>
        </p:txBody>
      </p:sp>
      <p:sp>
        <p:nvSpPr>
          <p:cNvPr id="3" name="内容占位符 2"/>
          <p:cNvSpPr>
            <a:spLocks noGrp="1"/>
          </p:cNvSpPr>
          <p:nvPr>
            <p:ph idx="1"/>
          </p:nvPr>
        </p:nvSpPr>
        <p:spPr/>
        <p:txBody>
          <a:bodyPr>
            <a:normAutofit/>
          </a:bodyPr>
          <a:lstStyle/>
          <a:p>
            <a:r>
              <a:rPr lang="zh-CN" altLang="en-US" dirty="0" smtClean="0"/>
              <a:t>将</a:t>
            </a:r>
            <a:r>
              <a:rPr lang="zh-CN" altLang="en-US" dirty="0"/>
              <a:t>特征数据的分布调整成</a:t>
            </a:r>
            <a:r>
              <a:rPr lang="zh-CN" altLang="en-US" dirty="0" smtClean="0"/>
              <a:t>标准正态分布</a:t>
            </a:r>
            <a:r>
              <a:rPr lang="zh-CN" altLang="en-US" dirty="0"/>
              <a:t>，也叫高斯分布，也就是使得数据的均值维</a:t>
            </a:r>
            <a:r>
              <a:rPr lang="en-US" altLang="zh-CN" dirty="0"/>
              <a:t>0</a:t>
            </a:r>
            <a:r>
              <a:rPr lang="zh-CN" altLang="en-US" dirty="0"/>
              <a:t>，方差为</a:t>
            </a:r>
            <a:r>
              <a:rPr lang="en-US" altLang="zh-CN" dirty="0"/>
              <a:t>1</a:t>
            </a:r>
            <a:r>
              <a:rPr lang="en-US" altLang="zh-CN" dirty="0" smtClean="0"/>
              <a:t>.</a:t>
            </a:r>
          </a:p>
          <a:p>
            <a:r>
              <a:rPr lang="zh-CN" altLang="en-US" dirty="0" smtClean="0"/>
              <a:t>标准化</a:t>
            </a:r>
            <a:r>
              <a:rPr lang="zh-CN" altLang="en-US" dirty="0"/>
              <a:t>的原因在于如果有些特征的方差过大，则</a:t>
            </a:r>
            <a:r>
              <a:rPr lang="zh-CN" altLang="en-US" dirty="0" smtClean="0"/>
              <a:t>会主导目标函数</a:t>
            </a:r>
            <a:r>
              <a:rPr lang="zh-CN" altLang="en-US" dirty="0"/>
              <a:t>从而使参数估计器无法正确地去学习其他特征</a:t>
            </a:r>
            <a:r>
              <a:rPr lang="zh-CN" altLang="en-US" dirty="0" smtClean="0"/>
              <a:t>。</a:t>
            </a:r>
            <a:endParaRPr lang="en-US" altLang="zh-CN" dirty="0" smtClean="0"/>
          </a:p>
          <a:p>
            <a:r>
              <a:rPr lang="zh-CN" altLang="en-US" dirty="0" smtClean="0"/>
              <a:t>标准化</a:t>
            </a:r>
            <a:r>
              <a:rPr lang="zh-CN" altLang="en-US" dirty="0"/>
              <a:t>的过程为两步：去均值的中心化（均值变为</a:t>
            </a:r>
            <a:r>
              <a:rPr lang="en-US" altLang="zh-CN" dirty="0"/>
              <a:t>0</a:t>
            </a:r>
            <a:r>
              <a:rPr lang="zh-CN" altLang="en-US" dirty="0"/>
              <a:t>）；方差的规模化（方差变为</a:t>
            </a:r>
            <a:r>
              <a:rPr lang="en-US" altLang="zh-CN" dirty="0"/>
              <a:t>1</a:t>
            </a:r>
            <a:r>
              <a:rPr lang="zh-CN" altLang="en-US" dirty="0"/>
              <a:t>）</a:t>
            </a:r>
            <a:r>
              <a:rPr lang="zh-CN" altLang="en-US" dirty="0" smtClean="0"/>
              <a:t>。</a:t>
            </a:r>
            <a:endParaRPr lang="zh-CN" altLang="en-US" dirty="0"/>
          </a:p>
        </p:txBody>
      </p:sp>
    </p:spTree>
    <p:extLst>
      <p:ext uri="{BB962C8B-B14F-4D97-AF65-F5344CB8AC3E}">
        <p14:creationId xmlns:p14="http://schemas.microsoft.com/office/powerpoint/2010/main" val="8872888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80321" y="5023833"/>
            <a:ext cx="10569881" cy="912355"/>
          </a:xfrm>
        </p:spPr>
        <p:txBody>
          <a:bodyPr/>
          <a:lstStyle/>
          <a:p>
            <a:r>
              <a:rPr lang="zh-CN" altLang="en-US" dirty="0"/>
              <a:t>这种方法基于原始数据的均值（</a:t>
            </a:r>
            <a:r>
              <a:rPr lang="en-US" altLang="zh-CN" dirty="0"/>
              <a:t>mean</a:t>
            </a:r>
            <a:r>
              <a:rPr lang="zh-CN" altLang="en-US" dirty="0"/>
              <a:t>）和标准差（</a:t>
            </a:r>
            <a:r>
              <a:rPr lang="en-US" altLang="zh-CN" dirty="0"/>
              <a:t>standard deviation</a:t>
            </a:r>
            <a:r>
              <a:rPr lang="zh-CN" altLang="en-US" dirty="0"/>
              <a:t>）进行数据的标准化。将</a:t>
            </a:r>
            <a:r>
              <a:rPr lang="en-US" altLang="zh-CN" dirty="0"/>
              <a:t>A</a:t>
            </a:r>
            <a:r>
              <a:rPr lang="zh-CN" altLang="en-US" dirty="0"/>
              <a:t>的原始值</a:t>
            </a:r>
            <a:r>
              <a:rPr lang="en-US" altLang="zh-CN" dirty="0"/>
              <a:t>x</a:t>
            </a:r>
            <a:r>
              <a:rPr lang="zh-CN" altLang="en-US" dirty="0"/>
              <a:t>使用</a:t>
            </a:r>
            <a:r>
              <a:rPr lang="en-US" altLang="zh-CN" dirty="0"/>
              <a:t>z-score</a:t>
            </a:r>
            <a:r>
              <a:rPr lang="zh-CN" altLang="en-US" dirty="0"/>
              <a:t>标准化到</a:t>
            </a:r>
            <a:r>
              <a:rPr lang="en-US" altLang="zh-CN" dirty="0"/>
              <a:t>x’</a:t>
            </a:r>
            <a:endParaRPr lang="zh-CN" altLang="en-US" dirty="0"/>
          </a:p>
        </p:txBody>
      </p:sp>
      <p:pic>
        <p:nvPicPr>
          <p:cNvPr id="4" name="图片 3"/>
          <p:cNvPicPr>
            <a:picLocks noChangeAspect="1"/>
          </p:cNvPicPr>
          <p:nvPr/>
        </p:nvPicPr>
        <p:blipFill>
          <a:blip r:embed="rId2"/>
          <a:stretch>
            <a:fillRect/>
          </a:stretch>
        </p:blipFill>
        <p:spPr>
          <a:xfrm>
            <a:off x="1490662" y="2085975"/>
            <a:ext cx="9210675" cy="2686050"/>
          </a:xfrm>
          <a:prstGeom prst="rect">
            <a:avLst/>
          </a:prstGeom>
        </p:spPr>
      </p:pic>
    </p:spTree>
    <p:extLst>
      <p:ext uri="{BB962C8B-B14F-4D97-AF65-F5344CB8AC3E}">
        <p14:creationId xmlns:p14="http://schemas.microsoft.com/office/powerpoint/2010/main" val="38940450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7162" y="1635691"/>
            <a:ext cx="10808413" cy="5016758"/>
          </a:xfrm>
          <a:prstGeom prst="rect">
            <a:avLst/>
          </a:prstGeom>
        </p:spPr>
        <p:txBody>
          <a:bodyPr wrap="square">
            <a:spAutoFit/>
          </a:bodyPr>
          <a:lstStyle/>
          <a:p>
            <a:endParaRPr lang="en-US" altLang="zh-CN" sz="2000" dirty="0"/>
          </a:p>
          <a:p>
            <a:r>
              <a:rPr lang="en-US" altLang="zh-CN" sz="2000" dirty="0" smtClean="0"/>
              <a:t>from </a:t>
            </a:r>
            <a:r>
              <a:rPr lang="en-US" altLang="zh-CN" sz="2000" dirty="0" err="1"/>
              <a:t>sklearn</a:t>
            </a:r>
            <a:r>
              <a:rPr lang="en-US" altLang="zh-CN" sz="2000" dirty="0"/>
              <a:t> import preprocessing</a:t>
            </a:r>
          </a:p>
          <a:p>
            <a:r>
              <a:rPr lang="en-US" altLang="zh-CN" sz="2000" dirty="0" smtClean="0"/>
              <a:t>import </a:t>
            </a:r>
            <a:r>
              <a:rPr lang="en-US" altLang="zh-CN" sz="2000" dirty="0" err="1"/>
              <a:t>numpy</a:t>
            </a:r>
            <a:r>
              <a:rPr lang="en-US" altLang="zh-CN" sz="2000" dirty="0"/>
              <a:t> as np</a:t>
            </a:r>
          </a:p>
          <a:p>
            <a:r>
              <a:rPr lang="en-US" altLang="zh-CN" sz="2000" dirty="0" smtClean="0"/>
              <a:t>X </a:t>
            </a:r>
            <a:r>
              <a:rPr lang="en-US" altLang="zh-CN" sz="2000" dirty="0"/>
              <a:t>= </a:t>
            </a:r>
            <a:r>
              <a:rPr lang="en-US" altLang="zh-CN" sz="2000" dirty="0" err="1"/>
              <a:t>np.array</a:t>
            </a:r>
            <a:r>
              <a:rPr lang="en-US" altLang="zh-CN" sz="2000" dirty="0" smtClean="0"/>
              <a:t>([[ 1., -1.,  2.],</a:t>
            </a:r>
            <a:endParaRPr lang="en-US" altLang="zh-CN" sz="2000" dirty="0"/>
          </a:p>
          <a:p>
            <a:r>
              <a:rPr lang="en-US" altLang="zh-CN" sz="2000" dirty="0" smtClean="0"/>
              <a:t>              </a:t>
            </a:r>
            <a:r>
              <a:rPr lang="en-US" altLang="zh-CN" sz="2000" dirty="0"/>
              <a:t>[ 2.,  0.,  0</a:t>
            </a:r>
            <a:r>
              <a:rPr lang="en-US" altLang="zh-CN" sz="2000" dirty="0" smtClean="0"/>
              <a:t>.],</a:t>
            </a:r>
            <a:endParaRPr lang="en-US" altLang="zh-CN" sz="2000" dirty="0"/>
          </a:p>
          <a:p>
            <a:r>
              <a:rPr lang="en-US" altLang="zh-CN" sz="2000" dirty="0" smtClean="0"/>
              <a:t>           </a:t>
            </a:r>
            <a:r>
              <a:rPr lang="en-US" altLang="zh-CN" sz="2000" dirty="0"/>
              <a:t>[ 0.,  1., -1.]])</a:t>
            </a:r>
          </a:p>
          <a:p>
            <a:r>
              <a:rPr lang="en-US" altLang="zh-CN" sz="2000" dirty="0" err="1" smtClean="0"/>
              <a:t>X_scaled</a:t>
            </a:r>
            <a:r>
              <a:rPr lang="en-US" altLang="zh-CN" sz="2000" dirty="0" smtClean="0"/>
              <a:t> </a:t>
            </a:r>
            <a:r>
              <a:rPr lang="en-US" altLang="zh-CN" sz="2000" dirty="0"/>
              <a:t>= </a:t>
            </a:r>
            <a:r>
              <a:rPr lang="en-US" altLang="zh-CN" sz="2000" dirty="0" err="1"/>
              <a:t>preprocessing.scale</a:t>
            </a:r>
            <a:r>
              <a:rPr lang="en-US" altLang="zh-CN" sz="2000" dirty="0"/>
              <a:t>(X)</a:t>
            </a:r>
          </a:p>
          <a:p>
            <a:r>
              <a:rPr lang="en-US" altLang="zh-CN" sz="2000" dirty="0" err="1" smtClean="0"/>
              <a:t>X_scaled</a:t>
            </a:r>
            <a:r>
              <a:rPr lang="en-US" altLang="zh-CN" sz="2000" dirty="0" smtClean="0"/>
              <a:t>   </a:t>
            </a:r>
          </a:p>
          <a:p>
            <a:endParaRPr lang="en-US" altLang="zh-CN" sz="2000" dirty="0"/>
          </a:p>
          <a:p>
            <a:r>
              <a:rPr lang="en-US" altLang="zh-CN" sz="2000" dirty="0" smtClean="0"/>
              <a:t>                                       </a:t>
            </a:r>
            <a:endParaRPr lang="en-US" altLang="zh-CN" sz="2000" dirty="0"/>
          </a:p>
          <a:p>
            <a:r>
              <a:rPr lang="en-US" altLang="zh-CN" sz="2000" dirty="0" smtClean="0"/>
              <a:t>&gt;&gt;&gt;#</a:t>
            </a:r>
            <a:r>
              <a:rPr lang="zh-CN" altLang="en-US" sz="2000" dirty="0"/>
              <a:t>处理后数据的均值和方差</a:t>
            </a:r>
          </a:p>
          <a:p>
            <a:r>
              <a:rPr lang="en-US" altLang="zh-CN" sz="2000" dirty="0" smtClean="0"/>
              <a:t>X_scaled.mean(axis=0)</a:t>
            </a:r>
          </a:p>
          <a:p>
            <a:endParaRPr lang="en-US" altLang="zh-CN" sz="2000" dirty="0"/>
          </a:p>
          <a:p>
            <a:endParaRPr lang="en-US" altLang="zh-CN" sz="2000" dirty="0"/>
          </a:p>
          <a:p>
            <a:r>
              <a:rPr lang="en-US" altLang="zh-CN" sz="2000" dirty="0" err="1" smtClean="0"/>
              <a:t>X_scaled.std</a:t>
            </a:r>
            <a:r>
              <a:rPr lang="en-US" altLang="zh-CN" sz="2000" dirty="0" smtClean="0"/>
              <a:t>(axis=0</a:t>
            </a:r>
            <a:r>
              <a:rPr lang="en-US" altLang="zh-CN" sz="2000" dirty="0"/>
              <a:t>)</a:t>
            </a:r>
          </a:p>
          <a:p>
            <a:endParaRPr lang="en-US" altLang="zh-CN" sz="2000" dirty="0" smtClean="0"/>
          </a:p>
        </p:txBody>
      </p:sp>
      <p:pic>
        <p:nvPicPr>
          <p:cNvPr id="6" name="图片 5"/>
          <p:cNvPicPr>
            <a:picLocks noChangeAspect="1"/>
          </p:cNvPicPr>
          <p:nvPr/>
        </p:nvPicPr>
        <p:blipFill>
          <a:blip r:embed="rId2"/>
          <a:stretch>
            <a:fillRect/>
          </a:stretch>
        </p:blipFill>
        <p:spPr>
          <a:xfrm>
            <a:off x="1360043" y="3813243"/>
            <a:ext cx="5229225" cy="733425"/>
          </a:xfrm>
          <a:prstGeom prst="rect">
            <a:avLst/>
          </a:prstGeom>
        </p:spPr>
      </p:pic>
      <p:pic>
        <p:nvPicPr>
          <p:cNvPr id="7" name="图片 6"/>
          <p:cNvPicPr>
            <a:picLocks noChangeAspect="1"/>
          </p:cNvPicPr>
          <p:nvPr/>
        </p:nvPicPr>
        <p:blipFill>
          <a:blip r:embed="rId3"/>
          <a:stretch>
            <a:fillRect/>
          </a:stretch>
        </p:blipFill>
        <p:spPr>
          <a:xfrm>
            <a:off x="765584" y="5512559"/>
            <a:ext cx="2200275" cy="361950"/>
          </a:xfrm>
          <a:prstGeom prst="rect">
            <a:avLst/>
          </a:prstGeom>
        </p:spPr>
      </p:pic>
      <p:pic>
        <p:nvPicPr>
          <p:cNvPr id="8" name="图片 7"/>
          <p:cNvPicPr>
            <a:picLocks noChangeAspect="1"/>
          </p:cNvPicPr>
          <p:nvPr/>
        </p:nvPicPr>
        <p:blipFill>
          <a:blip r:embed="rId4"/>
          <a:stretch>
            <a:fillRect/>
          </a:stretch>
        </p:blipFill>
        <p:spPr>
          <a:xfrm>
            <a:off x="731338" y="6333682"/>
            <a:ext cx="2190750" cy="400050"/>
          </a:xfrm>
          <a:prstGeom prst="rect">
            <a:avLst/>
          </a:prstGeom>
        </p:spPr>
      </p:pic>
      <p:sp>
        <p:nvSpPr>
          <p:cNvPr id="9" name="矩形 8"/>
          <p:cNvSpPr/>
          <p:nvPr/>
        </p:nvSpPr>
        <p:spPr>
          <a:xfrm>
            <a:off x="6953753" y="2175018"/>
            <a:ext cx="5176207" cy="2862322"/>
          </a:xfrm>
          <a:prstGeom prst="rect">
            <a:avLst/>
          </a:prstGeom>
        </p:spPr>
        <p:txBody>
          <a:bodyPr wrap="square">
            <a:spAutoFit/>
          </a:bodyPr>
          <a:lstStyle/>
          <a:p>
            <a:r>
              <a:rPr lang="zh-CN" altLang="en-US" dirty="0"/>
              <a:t>a=np.array([[10,2.7,3.6],</a:t>
            </a:r>
          </a:p>
          <a:p>
            <a:r>
              <a:rPr lang="zh-CN" altLang="en-US" dirty="0"/>
              <a:t>            [-100,5,-2],</a:t>
            </a:r>
          </a:p>
          <a:p>
            <a:r>
              <a:rPr lang="zh-CN" altLang="en-US" dirty="0"/>
              <a:t>            [120,20,40]],dtype=np.float64)   #每一列代表一个属性</a:t>
            </a:r>
          </a:p>
          <a:p>
            <a:r>
              <a:rPr lang="zh-CN" altLang="en-US" dirty="0"/>
              <a:t>print(a)　　　　　　　#标准化之前</a:t>
            </a:r>
            <a:r>
              <a:rPr lang="zh-CN" altLang="en-US" dirty="0" smtClean="0"/>
              <a:t>a</a:t>
            </a:r>
            <a:endParaRPr lang="en-US" altLang="zh-CN" dirty="0" smtClean="0"/>
          </a:p>
          <a:p>
            <a:endParaRPr lang="en-US" altLang="zh-CN" dirty="0"/>
          </a:p>
          <a:p>
            <a:endParaRPr lang="en-US" altLang="zh-CN" dirty="0" smtClean="0"/>
          </a:p>
          <a:p>
            <a:endParaRPr lang="en-US" altLang="zh-CN" dirty="0"/>
          </a:p>
          <a:p>
            <a:r>
              <a:rPr lang="zh-CN" altLang="en-US" dirty="0"/>
              <a:t>　　　　　</a:t>
            </a:r>
          </a:p>
          <a:p>
            <a:r>
              <a:rPr lang="zh-CN" altLang="en-US" dirty="0"/>
              <a:t>print(preprocessing.scale(a))　#标准化之后的a　</a:t>
            </a:r>
            <a:endParaRPr lang="zh-CN" altLang="en-US" dirty="0"/>
          </a:p>
        </p:txBody>
      </p:sp>
      <p:pic>
        <p:nvPicPr>
          <p:cNvPr id="10" name="图片 9"/>
          <p:cNvPicPr>
            <a:picLocks noChangeAspect="1"/>
          </p:cNvPicPr>
          <p:nvPr/>
        </p:nvPicPr>
        <p:blipFill>
          <a:blip r:embed="rId5"/>
          <a:stretch>
            <a:fillRect/>
          </a:stretch>
        </p:blipFill>
        <p:spPr>
          <a:xfrm>
            <a:off x="7428918" y="5126796"/>
            <a:ext cx="4133850" cy="771525"/>
          </a:xfrm>
          <a:prstGeom prst="rect">
            <a:avLst/>
          </a:prstGeom>
        </p:spPr>
      </p:pic>
      <p:pic>
        <p:nvPicPr>
          <p:cNvPr id="11" name="图片 10"/>
          <p:cNvPicPr>
            <a:picLocks noChangeAspect="1"/>
          </p:cNvPicPr>
          <p:nvPr/>
        </p:nvPicPr>
        <p:blipFill>
          <a:blip r:embed="rId6"/>
          <a:stretch>
            <a:fillRect/>
          </a:stretch>
        </p:blipFill>
        <p:spPr>
          <a:xfrm>
            <a:off x="7682722" y="3796407"/>
            <a:ext cx="2562225" cy="695325"/>
          </a:xfrm>
          <a:prstGeom prst="rect">
            <a:avLst/>
          </a:prstGeom>
        </p:spPr>
      </p:pic>
    </p:spTree>
    <p:extLst>
      <p:ext uri="{BB962C8B-B14F-4D97-AF65-F5344CB8AC3E}">
        <p14:creationId xmlns:p14="http://schemas.microsoft.com/office/powerpoint/2010/main" val="6112899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40750" y="992470"/>
            <a:ext cx="12241331" cy="602453"/>
          </a:xfrm>
          <a:prstGeom prst="rect">
            <a:avLst/>
          </a:prstGeom>
        </p:spPr>
      </p:pic>
      <p:pic>
        <p:nvPicPr>
          <p:cNvPr id="5" name="图片 4"/>
          <p:cNvPicPr>
            <a:picLocks noChangeAspect="1"/>
          </p:cNvPicPr>
          <p:nvPr/>
        </p:nvPicPr>
        <p:blipFill>
          <a:blip r:embed="rId3"/>
          <a:stretch>
            <a:fillRect/>
          </a:stretch>
        </p:blipFill>
        <p:spPr>
          <a:xfrm>
            <a:off x="1949277" y="2403890"/>
            <a:ext cx="8783863" cy="2412690"/>
          </a:xfrm>
          <a:prstGeom prst="rect">
            <a:avLst/>
          </a:prstGeom>
        </p:spPr>
      </p:pic>
      <p:grpSp>
        <p:nvGrpSpPr>
          <p:cNvPr id="24" name="组合 23"/>
          <p:cNvGrpSpPr/>
          <p:nvPr/>
        </p:nvGrpSpPr>
        <p:grpSpPr>
          <a:xfrm>
            <a:off x="4894953" y="4829102"/>
            <a:ext cx="3440468" cy="1712702"/>
            <a:chOff x="857209" y="1979849"/>
            <a:chExt cx="3440468" cy="1712702"/>
          </a:xfrm>
        </p:grpSpPr>
        <p:sp>
          <p:nvSpPr>
            <p:cNvPr id="6" name="矩形 5"/>
            <p:cNvSpPr/>
            <p:nvPr/>
          </p:nvSpPr>
          <p:spPr>
            <a:xfrm>
              <a:off x="1383587" y="1979849"/>
              <a:ext cx="1839757" cy="923330"/>
            </a:xfrm>
            <a:prstGeom prst="rect">
              <a:avLst/>
            </a:prstGeom>
          </p:spPr>
          <p:txBody>
            <a:bodyPr wrap="square">
              <a:spAutoFit/>
            </a:bodyPr>
            <a:lstStyle/>
            <a:p>
              <a:r>
                <a:rPr lang="en-US" altLang="zh-CN" dirty="0"/>
                <a:t>([[ 1., -1.,  2.],</a:t>
              </a:r>
            </a:p>
            <a:p>
              <a:r>
                <a:rPr lang="en-US" altLang="zh-CN" dirty="0"/>
                <a:t>  </a:t>
              </a:r>
              <a:r>
                <a:rPr lang="en-US" altLang="zh-CN" dirty="0" smtClean="0"/>
                <a:t>[ </a:t>
              </a:r>
              <a:r>
                <a:rPr lang="en-US" altLang="zh-CN" dirty="0"/>
                <a:t>2.,  0.,  0.],</a:t>
              </a:r>
            </a:p>
            <a:p>
              <a:r>
                <a:rPr lang="en-US" altLang="zh-CN" dirty="0"/>
                <a:t>  </a:t>
              </a:r>
              <a:r>
                <a:rPr lang="en-US" altLang="zh-CN" dirty="0" smtClean="0"/>
                <a:t>[ </a:t>
              </a:r>
              <a:r>
                <a:rPr lang="en-US" altLang="zh-CN" dirty="0"/>
                <a:t>0.,  1., -1.]])</a:t>
              </a:r>
            </a:p>
          </p:txBody>
        </p:sp>
        <p:grpSp>
          <p:nvGrpSpPr>
            <p:cNvPr id="23" name="组合 22"/>
            <p:cNvGrpSpPr/>
            <p:nvPr/>
          </p:nvGrpSpPr>
          <p:grpSpPr>
            <a:xfrm>
              <a:off x="857209" y="2001636"/>
              <a:ext cx="3440468" cy="1690915"/>
              <a:chOff x="867483" y="1975440"/>
              <a:chExt cx="3440468" cy="1690915"/>
            </a:xfrm>
          </p:grpSpPr>
          <p:sp>
            <p:nvSpPr>
              <p:cNvPr id="7" name="矩形 6"/>
              <p:cNvSpPr/>
              <p:nvPr/>
            </p:nvSpPr>
            <p:spPr>
              <a:xfrm>
                <a:off x="1746607" y="1979849"/>
                <a:ext cx="195209" cy="106901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109627" y="1979848"/>
                <a:ext cx="315074" cy="106901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510319" y="1975440"/>
                <a:ext cx="315074" cy="106901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67483" y="3126297"/>
                <a:ext cx="1074333" cy="369332"/>
              </a:xfrm>
              <a:prstGeom prst="rect">
                <a:avLst/>
              </a:prstGeom>
              <a:noFill/>
            </p:spPr>
            <p:txBody>
              <a:bodyPr wrap="none" rtlCol="0">
                <a:spAutoFit/>
              </a:bodyPr>
              <a:lstStyle/>
              <a:p>
                <a:r>
                  <a:rPr lang="en-US" altLang="zh-CN" dirty="0" smtClean="0"/>
                  <a:t>feature1</a:t>
                </a:r>
                <a:endParaRPr lang="zh-CN" altLang="en-US" dirty="0"/>
              </a:p>
            </p:txBody>
          </p:sp>
          <p:sp>
            <p:nvSpPr>
              <p:cNvPr id="11" name="文本框 10"/>
              <p:cNvSpPr txBox="1"/>
              <p:nvPr/>
            </p:nvSpPr>
            <p:spPr>
              <a:xfrm>
                <a:off x="1833937" y="3297023"/>
                <a:ext cx="1074333" cy="369332"/>
              </a:xfrm>
              <a:prstGeom prst="rect">
                <a:avLst/>
              </a:prstGeom>
              <a:noFill/>
            </p:spPr>
            <p:txBody>
              <a:bodyPr wrap="none" rtlCol="0">
                <a:spAutoFit/>
              </a:bodyPr>
              <a:lstStyle/>
              <a:p>
                <a:r>
                  <a:rPr lang="en-US" altLang="zh-CN" dirty="0" smtClean="0"/>
                  <a:t>feature2</a:t>
                </a:r>
                <a:endParaRPr lang="zh-CN" altLang="en-US" dirty="0"/>
              </a:p>
            </p:txBody>
          </p:sp>
          <p:sp>
            <p:nvSpPr>
              <p:cNvPr id="12" name="文本框 11"/>
              <p:cNvSpPr txBox="1"/>
              <p:nvPr/>
            </p:nvSpPr>
            <p:spPr>
              <a:xfrm>
                <a:off x="3233618" y="3293141"/>
                <a:ext cx="1074333" cy="369332"/>
              </a:xfrm>
              <a:prstGeom prst="rect">
                <a:avLst/>
              </a:prstGeom>
              <a:noFill/>
            </p:spPr>
            <p:txBody>
              <a:bodyPr wrap="none" rtlCol="0">
                <a:spAutoFit/>
              </a:bodyPr>
              <a:lstStyle/>
              <a:p>
                <a:r>
                  <a:rPr lang="en-US" altLang="zh-CN" dirty="0" smtClean="0"/>
                  <a:t>feature3</a:t>
                </a:r>
                <a:endParaRPr lang="zh-CN" altLang="en-US" dirty="0"/>
              </a:p>
            </p:txBody>
          </p:sp>
          <p:cxnSp>
            <p:nvCxnSpPr>
              <p:cNvPr id="14" name="直接箭头连接符 13"/>
              <p:cNvCxnSpPr/>
              <p:nvPr/>
            </p:nvCxnSpPr>
            <p:spPr>
              <a:xfrm flipH="1">
                <a:off x="1404649" y="3044453"/>
                <a:ext cx="439562" cy="25257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8" idx="2"/>
                <a:endCxn id="11" idx="0"/>
              </p:cNvCxnSpPr>
              <p:nvPr/>
            </p:nvCxnSpPr>
            <p:spPr>
              <a:xfrm>
                <a:off x="2267164" y="3048861"/>
                <a:ext cx="103940" cy="24816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9" idx="2"/>
                <a:endCxn id="12" idx="1"/>
              </p:cNvCxnSpPr>
              <p:nvPr/>
            </p:nvCxnSpPr>
            <p:spPr>
              <a:xfrm>
                <a:off x="2667856" y="3044453"/>
                <a:ext cx="565762" cy="43335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5" name="矩形 24"/>
          <p:cNvSpPr/>
          <p:nvPr/>
        </p:nvSpPr>
        <p:spPr>
          <a:xfrm>
            <a:off x="383569" y="1954440"/>
            <a:ext cx="9099478" cy="369332"/>
          </a:xfrm>
          <a:prstGeom prst="rect">
            <a:avLst/>
          </a:prstGeom>
        </p:spPr>
        <p:txBody>
          <a:bodyPr wrap="square">
            <a:spAutoFit/>
          </a:bodyPr>
          <a:lstStyle/>
          <a:p>
            <a:r>
              <a:rPr lang="zh-CN" altLang="en-US" dirty="0"/>
              <a:t>Z值的量代表着原始分数和母体平均值之间的距离，是以标准差为单位计算</a:t>
            </a:r>
          </a:p>
        </p:txBody>
      </p:sp>
    </p:spTree>
    <p:extLst>
      <p:ext uri="{BB962C8B-B14F-4D97-AF65-F5344CB8AC3E}">
        <p14:creationId xmlns:p14="http://schemas.microsoft.com/office/powerpoint/2010/main" val="2434532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sklearn.preprocessing.StandardScaler</a:t>
            </a:r>
            <a:endParaRPr lang="zh-CN" altLang="en-US" dirty="0"/>
          </a:p>
        </p:txBody>
      </p:sp>
      <p:sp>
        <p:nvSpPr>
          <p:cNvPr id="3" name="内容占位符 2"/>
          <p:cNvSpPr>
            <a:spLocks noGrp="1"/>
          </p:cNvSpPr>
          <p:nvPr>
            <p:ph idx="1"/>
          </p:nvPr>
        </p:nvSpPr>
        <p:spPr>
          <a:xfrm>
            <a:off x="598126" y="1997826"/>
            <a:ext cx="11104139" cy="3599316"/>
          </a:xfrm>
        </p:spPr>
        <p:txBody>
          <a:bodyPr/>
          <a:lstStyle/>
          <a:p>
            <a:r>
              <a:rPr lang="zh-CN" altLang="en-US" dirty="0"/>
              <a:t>可以保存训练集中的参数（均值、方差）直接使用其对象转换测试集数据。</a:t>
            </a:r>
            <a:endParaRPr lang="en-US" altLang="zh-CN" dirty="0" smtClean="0"/>
          </a:p>
        </p:txBody>
      </p:sp>
      <p:sp>
        <p:nvSpPr>
          <p:cNvPr id="5" name="矩形 4"/>
          <p:cNvSpPr/>
          <p:nvPr/>
        </p:nvSpPr>
        <p:spPr>
          <a:xfrm>
            <a:off x="2439250" y="2439838"/>
            <a:ext cx="9088353" cy="3170099"/>
          </a:xfrm>
          <a:prstGeom prst="rect">
            <a:avLst/>
          </a:prstGeom>
        </p:spPr>
        <p:txBody>
          <a:bodyPr wrap="square">
            <a:spAutoFit/>
          </a:bodyPr>
          <a:lstStyle/>
          <a:p>
            <a:r>
              <a:rPr lang="en-US" altLang="zh-CN" sz="2000" dirty="0"/>
              <a:t>X = </a:t>
            </a:r>
            <a:r>
              <a:rPr lang="en-US" altLang="zh-CN" sz="2000" dirty="0" err="1"/>
              <a:t>np.array</a:t>
            </a:r>
            <a:r>
              <a:rPr lang="en-US" altLang="zh-CN" sz="2000" dirty="0"/>
              <a:t>([[ 1., -1.,  2</a:t>
            </a:r>
            <a:r>
              <a:rPr lang="en-US" altLang="zh-CN" sz="2000" dirty="0" smtClean="0"/>
              <a:t>.], [ </a:t>
            </a:r>
            <a:r>
              <a:rPr lang="en-US" altLang="zh-CN" sz="2000" dirty="0"/>
              <a:t>2.,  0.,  0</a:t>
            </a:r>
            <a:r>
              <a:rPr lang="en-US" altLang="zh-CN" sz="2000" dirty="0" smtClean="0"/>
              <a:t>.], [ </a:t>
            </a:r>
            <a:r>
              <a:rPr lang="en-US" altLang="zh-CN" sz="2000" dirty="0"/>
              <a:t>0.,  1., -1.]])</a:t>
            </a:r>
            <a:endParaRPr lang="en-US" altLang="zh-CN" sz="2000" dirty="0" smtClean="0"/>
          </a:p>
          <a:p>
            <a:r>
              <a:rPr lang="en-US" altLang="zh-CN" sz="2000" dirty="0" smtClean="0"/>
              <a:t>scaler </a:t>
            </a:r>
            <a:r>
              <a:rPr lang="en-US" altLang="zh-CN" sz="2000" dirty="0"/>
              <a:t>= </a:t>
            </a:r>
            <a:r>
              <a:rPr lang="en-US" altLang="zh-CN" sz="2000" dirty="0" err="1"/>
              <a:t>preprocessing.StandardScaler</a:t>
            </a:r>
            <a:r>
              <a:rPr lang="en-US" altLang="zh-CN" sz="2000" dirty="0"/>
              <a:t>().</a:t>
            </a:r>
            <a:r>
              <a:rPr lang="en-US" altLang="zh-CN" sz="2000" dirty="0" smtClean="0"/>
              <a:t>fit(X)</a:t>
            </a:r>
            <a:endParaRPr lang="en-US" altLang="zh-CN" sz="2000" dirty="0"/>
          </a:p>
          <a:p>
            <a:r>
              <a:rPr lang="en-US" altLang="zh-CN" sz="2000" dirty="0" smtClean="0"/>
              <a:t>Scaler</a:t>
            </a:r>
          </a:p>
          <a:p>
            <a:endParaRPr lang="en-US" altLang="zh-CN" sz="2000" dirty="0"/>
          </a:p>
          <a:p>
            <a:r>
              <a:rPr lang="en-US" altLang="zh-CN" sz="2000" dirty="0" err="1" smtClean="0"/>
              <a:t>scaler.mean</a:t>
            </a:r>
            <a:r>
              <a:rPr lang="en-US" altLang="zh-CN" sz="2000" dirty="0"/>
              <a:t>_                                      </a:t>
            </a:r>
          </a:p>
          <a:p>
            <a:endParaRPr lang="en-US" altLang="zh-CN" sz="2000" dirty="0"/>
          </a:p>
          <a:p>
            <a:r>
              <a:rPr lang="en-US" altLang="zh-CN" sz="2000" dirty="0" err="1" smtClean="0"/>
              <a:t>scaler.scale</a:t>
            </a:r>
            <a:r>
              <a:rPr lang="en-US" altLang="zh-CN" sz="2000" dirty="0"/>
              <a:t>_                                       </a:t>
            </a:r>
          </a:p>
          <a:p>
            <a:r>
              <a:rPr lang="en-US" altLang="zh-CN" sz="2000" dirty="0"/>
              <a:t>array([ 0.81...,  0.81...,  1.24...])</a:t>
            </a:r>
          </a:p>
          <a:p>
            <a:endParaRPr lang="en-US" altLang="zh-CN" sz="2000" dirty="0"/>
          </a:p>
          <a:p>
            <a:r>
              <a:rPr lang="en-US" altLang="zh-CN" sz="2000" dirty="0" err="1" smtClean="0"/>
              <a:t>scaler.transform</a:t>
            </a:r>
            <a:r>
              <a:rPr lang="en-US" altLang="zh-CN" sz="2000" dirty="0" smtClean="0"/>
              <a:t>(</a:t>
            </a:r>
            <a:r>
              <a:rPr lang="en-US" altLang="zh-CN" sz="2000" dirty="0" err="1" smtClean="0"/>
              <a:t>X_train</a:t>
            </a:r>
            <a:r>
              <a:rPr lang="en-US" altLang="zh-CN" sz="2000" dirty="0"/>
              <a:t>)                           </a:t>
            </a:r>
          </a:p>
        </p:txBody>
      </p:sp>
      <p:pic>
        <p:nvPicPr>
          <p:cNvPr id="6" name="图片 5"/>
          <p:cNvPicPr>
            <a:picLocks noChangeAspect="1"/>
          </p:cNvPicPr>
          <p:nvPr/>
        </p:nvPicPr>
        <p:blipFill>
          <a:blip r:embed="rId2"/>
          <a:stretch>
            <a:fillRect/>
          </a:stretch>
        </p:blipFill>
        <p:spPr>
          <a:xfrm>
            <a:off x="2534500" y="4019472"/>
            <a:ext cx="4733925" cy="333375"/>
          </a:xfrm>
          <a:prstGeom prst="rect">
            <a:avLst/>
          </a:prstGeom>
        </p:spPr>
      </p:pic>
      <p:pic>
        <p:nvPicPr>
          <p:cNvPr id="7" name="图片 6"/>
          <p:cNvPicPr>
            <a:picLocks noChangeAspect="1"/>
          </p:cNvPicPr>
          <p:nvPr/>
        </p:nvPicPr>
        <p:blipFill>
          <a:blip r:embed="rId3"/>
          <a:stretch>
            <a:fillRect/>
          </a:stretch>
        </p:blipFill>
        <p:spPr>
          <a:xfrm>
            <a:off x="2439250" y="4914376"/>
            <a:ext cx="4829175" cy="323850"/>
          </a:xfrm>
          <a:prstGeom prst="rect">
            <a:avLst/>
          </a:prstGeom>
        </p:spPr>
      </p:pic>
      <p:pic>
        <p:nvPicPr>
          <p:cNvPr id="8" name="图片 7"/>
          <p:cNvPicPr>
            <a:picLocks noChangeAspect="1"/>
          </p:cNvPicPr>
          <p:nvPr/>
        </p:nvPicPr>
        <p:blipFill>
          <a:blip r:embed="rId4"/>
          <a:stretch>
            <a:fillRect/>
          </a:stretch>
        </p:blipFill>
        <p:spPr>
          <a:xfrm>
            <a:off x="2439250" y="5551481"/>
            <a:ext cx="5124450" cy="762000"/>
          </a:xfrm>
          <a:prstGeom prst="rect">
            <a:avLst/>
          </a:prstGeom>
        </p:spPr>
      </p:pic>
      <p:pic>
        <p:nvPicPr>
          <p:cNvPr id="9" name="图片 8"/>
          <p:cNvPicPr>
            <a:picLocks noChangeAspect="1"/>
          </p:cNvPicPr>
          <p:nvPr/>
        </p:nvPicPr>
        <p:blipFill>
          <a:blip r:embed="rId5"/>
          <a:stretch>
            <a:fillRect/>
          </a:stretch>
        </p:blipFill>
        <p:spPr>
          <a:xfrm>
            <a:off x="2560540" y="3458398"/>
            <a:ext cx="6229350" cy="285750"/>
          </a:xfrm>
          <a:prstGeom prst="rect">
            <a:avLst/>
          </a:prstGeom>
        </p:spPr>
      </p:pic>
    </p:spTree>
    <p:extLst>
      <p:ext uri="{BB962C8B-B14F-4D97-AF65-F5344CB8AC3E}">
        <p14:creationId xmlns:p14="http://schemas.microsoft.com/office/powerpoint/2010/main" val="29738687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归一化</a:t>
            </a:r>
            <a:endParaRPr lang="zh-CN" altLang="en-US" dirty="0"/>
          </a:p>
        </p:txBody>
      </p:sp>
      <p:sp>
        <p:nvSpPr>
          <p:cNvPr id="3" name="内容占位符 2"/>
          <p:cNvSpPr>
            <a:spLocks noGrp="1"/>
          </p:cNvSpPr>
          <p:nvPr>
            <p:ph idx="1"/>
          </p:nvPr>
        </p:nvSpPr>
        <p:spPr>
          <a:xfrm>
            <a:off x="228257" y="2151938"/>
            <a:ext cx="11823329" cy="3599316"/>
          </a:xfrm>
        </p:spPr>
        <p:txBody>
          <a:bodyPr/>
          <a:lstStyle/>
          <a:p>
            <a:r>
              <a:rPr lang="zh-CN" altLang="en-US" b="1" dirty="0"/>
              <a:t>将特征缩放至特定范围</a:t>
            </a:r>
            <a:r>
              <a:rPr lang="zh-CN" altLang="en-US" b="1" dirty="0" smtClean="0"/>
              <a:t>内</a:t>
            </a:r>
            <a:endParaRPr lang="en-US" altLang="zh-CN" b="1" dirty="0" smtClean="0"/>
          </a:p>
          <a:p>
            <a:r>
              <a:rPr lang="zh-CN" altLang="en-US" dirty="0"/>
              <a:t>特征缩放到给定的最小值和最大值之间，通常在零和一之间，或者也可以将每个特征的最大绝对值转换至单位大小。可以分别使用 </a:t>
            </a:r>
            <a:r>
              <a:rPr lang="en-US" altLang="zh-CN" dirty="0" err="1"/>
              <a:t>MinMaxScaler</a:t>
            </a:r>
            <a:r>
              <a:rPr lang="en-US" altLang="zh-CN" dirty="0"/>
              <a:t> </a:t>
            </a:r>
            <a:r>
              <a:rPr lang="zh-CN" altLang="en-US" dirty="0"/>
              <a:t>和 </a:t>
            </a:r>
            <a:r>
              <a:rPr lang="en-US" altLang="zh-CN" dirty="0" err="1"/>
              <a:t>MaxAbsScaler</a:t>
            </a:r>
            <a:r>
              <a:rPr lang="en-US" altLang="zh-CN" dirty="0"/>
              <a:t> </a:t>
            </a:r>
            <a:r>
              <a:rPr lang="zh-CN" altLang="en-US" dirty="0"/>
              <a:t>实现</a:t>
            </a:r>
            <a:r>
              <a:rPr lang="zh-CN" altLang="en-US" dirty="0" smtClean="0"/>
              <a:t>。</a:t>
            </a:r>
            <a:endParaRPr lang="en-US" altLang="zh-CN" dirty="0" smtClean="0"/>
          </a:p>
          <a:p>
            <a:r>
              <a:rPr lang="zh-CN" altLang="en-US" dirty="0"/>
              <a:t>使用这一方法的情况一般有两种： </a:t>
            </a:r>
          </a:p>
          <a:p>
            <a:r>
              <a:rPr lang="zh-CN" altLang="en-US" dirty="0"/>
              <a:t> </a:t>
            </a:r>
            <a:r>
              <a:rPr lang="en-US" altLang="zh-CN" dirty="0"/>
              <a:t>(1) </a:t>
            </a:r>
            <a:r>
              <a:rPr lang="zh-CN" altLang="en-US" dirty="0"/>
              <a:t>特征的标准差较小 </a:t>
            </a:r>
          </a:p>
          <a:p>
            <a:r>
              <a:rPr lang="zh-CN" altLang="en-US" dirty="0"/>
              <a:t> </a:t>
            </a:r>
            <a:r>
              <a:rPr lang="en-US" altLang="zh-CN" dirty="0"/>
              <a:t>(2) </a:t>
            </a:r>
            <a:r>
              <a:rPr lang="zh-CN" altLang="en-US" dirty="0"/>
              <a:t>可以使稀疏数据集中的</a:t>
            </a:r>
            <a:r>
              <a:rPr lang="en-US" altLang="zh-CN" dirty="0"/>
              <a:t>0</a:t>
            </a:r>
            <a:r>
              <a:rPr lang="zh-CN" altLang="en-US" dirty="0"/>
              <a:t>值继续为</a:t>
            </a:r>
            <a:r>
              <a:rPr lang="en-US" altLang="zh-CN" dirty="0"/>
              <a:t>0</a:t>
            </a:r>
            <a:endParaRPr lang="zh-CN" altLang="en-US" dirty="0"/>
          </a:p>
        </p:txBody>
      </p:sp>
    </p:spTree>
    <p:extLst>
      <p:ext uri="{BB962C8B-B14F-4D97-AF65-F5344CB8AC3E}">
        <p14:creationId xmlns:p14="http://schemas.microsoft.com/office/powerpoint/2010/main" val="4792623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2032" y="209364"/>
            <a:ext cx="10165407" cy="6337811"/>
          </a:xfrm>
        </p:spPr>
      </p:pic>
      <p:sp>
        <p:nvSpPr>
          <p:cNvPr id="5" name="内容占位符 2"/>
          <p:cNvSpPr txBox="1">
            <a:spLocks/>
          </p:cNvSpPr>
          <p:nvPr/>
        </p:nvSpPr>
        <p:spPr>
          <a:xfrm>
            <a:off x="2080244" y="5575412"/>
            <a:ext cx="8633611" cy="42887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zh-CN" altLang="en-US" sz="2000" dirty="0" smtClean="0">
                <a:solidFill>
                  <a:schemeClr val="bg1"/>
                </a:solidFill>
              </a:rPr>
              <a:t>图片中隐含的操作流程： 蓝色圆圈内是判断条件，绿色方框内是可以选择的算法。可以根据自己的数据特征和任务目标去找到一条自己的操作路线。</a:t>
            </a:r>
            <a:endParaRPr lang="zh-CN" altLang="en-US" sz="2000" dirty="0">
              <a:solidFill>
                <a:schemeClr val="bg1"/>
              </a:solidFill>
            </a:endParaRPr>
          </a:p>
        </p:txBody>
      </p:sp>
    </p:spTree>
    <p:extLst>
      <p:ext uri="{BB962C8B-B14F-4D97-AF65-F5344CB8AC3E}">
        <p14:creationId xmlns:p14="http://schemas.microsoft.com/office/powerpoint/2010/main" val="25578381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7579" y="-83257"/>
            <a:ext cx="9613861" cy="1080938"/>
          </a:xfrm>
        </p:spPr>
        <p:txBody>
          <a:bodyPr/>
          <a:lstStyle/>
          <a:p>
            <a:r>
              <a:rPr lang="zh-CN" altLang="en-US" b="1" dirty="0" smtClean="0"/>
              <a:t>规范化（</a:t>
            </a:r>
            <a:r>
              <a:rPr lang="en-US" altLang="zh-CN" b="1" dirty="0"/>
              <a:t>Normalization</a:t>
            </a:r>
            <a:r>
              <a:rPr lang="zh-CN" altLang="en-US" b="1" dirty="0" smtClean="0"/>
              <a:t>）和范数</a:t>
            </a:r>
            <a:endParaRPr lang="zh-CN" altLang="en-US" dirty="0"/>
          </a:p>
        </p:txBody>
      </p:sp>
      <p:sp>
        <p:nvSpPr>
          <p:cNvPr id="3" name="内容占位符 2"/>
          <p:cNvSpPr>
            <a:spLocks noGrp="1"/>
          </p:cNvSpPr>
          <p:nvPr>
            <p:ph idx="1"/>
          </p:nvPr>
        </p:nvSpPr>
        <p:spPr>
          <a:xfrm>
            <a:off x="0" y="806024"/>
            <a:ext cx="11825555" cy="3599316"/>
          </a:xfrm>
        </p:spPr>
        <p:txBody>
          <a:bodyPr/>
          <a:lstStyle/>
          <a:p>
            <a:r>
              <a:rPr lang="zh-CN" altLang="en-US" dirty="0"/>
              <a:t>将每个样本缩放到</a:t>
            </a:r>
            <a:r>
              <a:rPr lang="zh-CN" altLang="en-US" dirty="0" smtClean="0"/>
              <a:t>单位向量，</a:t>
            </a:r>
            <a:r>
              <a:rPr lang="zh-CN" altLang="en-US" dirty="0"/>
              <a:t>如果后面要使用如二次型（点积）或者其它核方法计算两个样本之间的相似性这个方法会很有用</a:t>
            </a:r>
            <a:r>
              <a:rPr lang="zh-CN" altLang="en-US" dirty="0" smtClean="0"/>
              <a:t>。</a:t>
            </a:r>
            <a:endParaRPr lang="en-US" altLang="zh-CN" dirty="0" smtClean="0"/>
          </a:p>
          <a:p>
            <a:r>
              <a:rPr lang="zh-CN" altLang="en-US" dirty="0"/>
              <a:t>这一假设是常用于文本分类和内容聚类的向量空间模型的基础</a:t>
            </a:r>
          </a:p>
          <a:p>
            <a:r>
              <a:rPr lang="en-US" altLang="zh-CN" dirty="0" smtClean="0"/>
              <a:t>Normalization</a:t>
            </a:r>
            <a:r>
              <a:rPr lang="zh-CN" altLang="en-US" dirty="0"/>
              <a:t>主要思想是对每个样本计算其</a:t>
            </a:r>
            <a:r>
              <a:rPr lang="en-US" altLang="zh-CN" dirty="0"/>
              <a:t>p-</a:t>
            </a:r>
            <a:r>
              <a:rPr lang="zh-CN" altLang="en-US" dirty="0"/>
              <a:t>范数，然后对该样本中每个元素除以该范数，这样处理的结果是使得每个处理后样本的</a:t>
            </a:r>
            <a:r>
              <a:rPr lang="en-US" altLang="zh-CN" dirty="0"/>
              <a:t>p-</a:t>
            </a:r>
            <a:r>
              <a:rPr lang="zh-CN" altLang="en-US" dirty="0"/>
              <a:t>范数（</a:t>
            </a:r>
            <a:r>
              <a:rPr lang="en-US" altLang="zh-CN" dirty="0"/>
              <a:t>l1-norm,l2-norm</a:t>
            </a:r>
            <a:r>
              <a:rPr lang="zh-CN" altLang="en-US" dirty="0"/>
              <a:t>）等于</a:t>
            </a:r>
            <a:r>
              <a:rPr lang="en-US" altLang="zh-CN" dirty="0"/>
              <a:t>1</a:t>
            </a:r>
            <a:r>
              <a:rPr lang="zh-CN" altLang="en-US" dirty="0" smtClean="0"/>
              <a:t>。</a:t>
            </a:r>
            <a:endParaRPr lang="en-US" altLang="zh-CN" dirty="0" smtClean="0"/>
          </a:p>
          <a:p>
            <a:r>
              <a:rPr lang="zh-CN" altLang="en-US" dirty="0"/>
              <a:t>当原始数据不同维度上的特征的尺度（单位）不一致时，需要标准化步骤对数据进行预处理</a:t>
            </a:r>
          </a:p>
          <a:p>
            <a:endParaRPr lang="zh-CN" altLang="en-US" dirty="0"/>
          </a:p>
        </p:txBody>
      </p:sp>
      <p:pic>
        <p:nvPicPr>
          <p:cNvPr id="6" name="图片 5"/>
          <p:cNvPicPr>
            <a:picLocks noChangeAspect="1"/>
          </p:cNvPicPr>
          <p:nvPr/>
        </p:nvPicPr>
        <p:blipFill>
          <a:blip r:embed="rId2"/>
          <a:stretch>
            <a:fillRect/>
          </a:stretch>
        </p:blipFill>
        <p:spPr>
          <a:xfrm>
            <a:off x="2640458" y="3319650"/>
            <a:ext cx="9094931" cy="3538349"/>
          </a:xfrm>
          <a:prstGeom prst="rect">
            <a:avLst/>
          </a:prstGeom>
        </p:spPr>
      </p:pic>
    </p:spTree>
    <p:extLst>
      <p:ext uri="{BB962C8B-B14F-4D97-AF65-F5344CB8AC3E}">
        <p14:creationId xmlns:p14="http://schemas.microsoft.com/office/powerpoint/2010/main" val="41860898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862137" y="161925"/>
            <a:ext cx="8467725" cy="6534150"/>
          </a:xfrm>
          <a:prstGeom prst="rect">
            <a:avLst/>
          </a:prstGeom>
        </p:spPr>
      </p:pic>
      <p:pic>
        <p:nvPicPr>
          <p:cNvPr id="5" name="图片 4"/>
          <p:cNvPicPr>
            <a:picLocks noChangeAspect="1"/>
          </p:cNvPicPr>
          <p:nvPr/>
        </p:nvPicPr>
        <p:blipFill>
          <a:blip r:embed="rId3"/>
          <a:stretch>
            <a:fillRect/>
          </a:stretch>
        </p:blipFill>
        <p:spPr>
          <a:xfrm>
            <a:off x="3236764" y="3972840"/>
            <a:ext cx="7295544" cy="527241"/>
          </a:xfrm>
          <a:prstGeom prst="rect">
            <a:avLst/>
          </a:prstGeom>
        </p:spPr>
      </p:pic>
    </p:spTree>
    <p:extLst>
      <p:ext uri="{BB962C8B-B14F-4D97-AF65-F5344CB8AC3E}">
        <p14:creationId xmlns:p14="http://schemas.microsoft.com/office/powerpoint/2010/main" val="15136235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preprocessing.normalize</a:t>
            </a:r>
            <a:endParaRPr lang="zh-CN" altLang="en-US" dirty="0"/>
          </a:p>
        </p:txBody>
      </p:sp>
      <p:sp>
        <p:nvSpPr>
          <p:cNvPr id="4" name="矩形 3"/>
          <p:cNvSpPr/>
          <p:nvPr/>
        </p:nvSpPr>
        <p:spPr>
          <a:xfrm>
            <a:off x="982895" y="3502802"/>
            <a:ext cx="6096000" cy="1754326"/>
          </a:xfrm>
          <a:prstGeom prst="rect">
            <a:avLst/>
          </a:prstGeom>
        </p:spPr>
        <p:txBody>
          <a:bodyPr>
            <a:spAutoFit/>
          </a:bodyPr>
          <a:lstStyle/>
          <a:p>
            <a:r>
              <a:rPr lang="en-US" altLang="zh-CN" dirty="0"/>
              <a:t>X = [[ 1., -1.,  2.],</a:t>
            </a:r>
          </a:p>
          <a:p>
            <a:r>
              <a:rPr lang="en-US" altLang="zh-CN" dirty="0" smtClean="0"/>
              <a:t>      </a:t>
            </a:r>
            <a:r>
              <a:rPr lang="en-US" altLang="zh-CN" dirty="0"/>
              <a:t>[ 2.,  0.,  0.],</a:t>
            </a:r>
          </a:p>
          <a:p>
            <a:r>
              <a:rPr lang="en-US" altLang="zh-CN" dirty="0" smtClean="0"/>
              <a:t>      </a:t>
            </a:r>
            <a:r>
              <a:rPr lang="en-US" altLang="zh-CN" dirty="0"/>
              <a:t>[ 0.,  1., -1.]]</a:t>
            </a:r>
          </a:p>
          <a:p>
            <a:r>
              <a:rPr lang="en-US" altLang="zh-CN" dirty="0" err="1" smtClean="0"/>
              <a:t>X_normalized</a:t>
            </a:r>
            <a:r>
              <a:rPr lang="en-US" altLang="zh-CN" dirty="0" smtClean="0"/>
              <a:t> </a:t>
            </a:r>
            <a:r>
              <a:rPr lang="en-US" altLang="zh-CN" dirty="0"/>
              <a:t>= </a:t>
            </a:r>
            <a:r>
              <a:rPr lang="en-US" altLang="zh-CN" dirty="0" err="1"/>
              <a:t>preprocessing.normalize</a:t>
            </a:r>
            <a:r>
              <a:rPr lang="en-US" altLang="zh-CN" dirty="0"/>
              <a:t>(X, norm='l2')</a:t>
            </a:r>
          </a:p>
          <a:p>
            <a:endParaRPr lang="en-US" altLang="zh-CN" dirty="0"/>
          </a:p>
          <a:p>
            <a:r>
              <a:rPr lang="en-US" altLang="zh-CN" dirty="0" err="1" smtClean="0"/>
              <a:t>X_normalized</a:t>
            </a:r>
            <a:r>
              <a:rPr lang="en-US" altLang="zh-CN" dirty="0" smtClean="0"/>
              <a:t>                                      </a:t>
            </a:r>
            <a:endParaRPr lang="en-US" altLang="zh-CN" dirty="0"/>
          </a:p>
        </p:txBody>
      </p:sp>
      <p:pic>
        <p:nvPicPr>
          <p:cNvPr id="5" name="图片 4"/>
          <p:cNvPicPr>
            <a:picLocks noChangeAspect="1"/>
          </p:cNvPicPr>
          <p:nvPr/>
        </p:nvPicPr>
        <p:blipFill>
          <a:blip r:embed="rId2"/>
          <a:stretch>
            <a:fillRect/>
          </a:stretch>
        </p:blipFill>
        <p:spPr>
          <a:xfrm>
            <a:off x="1138370" y="5369295"/>
            <a:ext cx="5219700" cy="742950"/>
          </a:xfrm>
          <a:prstGeom prst="rect">
            <a:avLst/>
          </a:prstGeom>
        </p:spPr>
      </p:pic>
      <p:sp>
        <p:nvSpPr>
          <p:cNvPr id="6" name="矩形 5"/>
          <p:cNvSpPr/>
          <p:nvPr/>
        </p:nvSpPr>
        <p:spPr>
          <a:xfrm>
            <a:off x="236307" y="2216798"/>
            <a:ext cx="11733086" cy="430887"/>
          </a:xfrm>
          <a:prstGeom prst="rect">
            <a:avLst/>
          </a:prstGeom>
        </p:spPr>
        <p:txBody>
          <a:bodyPr wrap="square">
            <a:spAutoFit/>
          </a:bodyPr>
          <a:lstStyle/>
          <a:p>
            <a:r>
              <a:rPr lang="en-US" altLang="zh-CN" sz="2200" dirty="0" err="1"/>
              <a:t>sklearn.preprocessing.normalize</a:t>
            </a:r>
            <a:r>
              <a:rPr lang="en-US" altLang="zh-CN" sz="2200" dirty="0"/>
              <a:t>(X, norm='l2', axis=1, copy=True, </a:t>
            </a:r>
            <a:r>
              <a:rPr lang="en-US" altLang="zh-CN" sz="2200" dirty="0" err="1"/>
              <a:t>return_norm</a:t>
            </a:r>
            <a:r>
              <a:rPr lang="en-US" altLang="zh-CN" sz="2200" dirty="0"/>
              <a:t>=False</a:t>
            </a:r>
            <a:r>
              <a:rPr lang="en-US" altLang="zh-CN" sz="2200" dirty="0" smtClean="0"/>
              <a:t>)</a:t>
            </a:r>
            <a:endParaRPr lang="zh-CN" altLang="en-US" sz="2200" dirty="0"/>
          </a:p>
        </p:txBody>
      </p:sp>
    </p:spTree>
    <p:extLst>
      <p:ext uri="{BB962C8B-B14F-4D97-AF65-F5344CB8AC3E}">
        <p14:creationId xmlns:p14="http://schemas.microsoft.com/office/powerpoint/2010/main" val="28868476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processing.Normalizer()</a:t>
            </a:r>
            <a:endParaRPr lang="zh-CN" altLang="en-US" dirty="0"/>
          </a:p>
        </p:txBody>
      </p:sp>
      <p:sp>
        <p:nvSpPr>
          <p:cNvPr id="3" name="内容占位符 2"/>
          <p:cNvSpPr>
            <a:spLocks noGrp="1"/>
          </p:cNvSpPr>
          <p:nvPr>
            <p:ph idx="1"/>
          </p:nvPr>
        </p:nvSpPr>
        <p:spPr>
          <a:xfrm>
            <a:off x="680320" y="3035516"/>
            <a:ext cx="9613861" cy="3599316"/>
          </a:xfrm>
        </p:spPr>
        <p:txBody>
          <a:bodyPr/>
          <a:lstStyle/>
          <a:p>
            <a:r>
              <a:rPr lang="zh-CN" altLang="en-US" dirty="0" smtClean="0"/>
              <a:t>可实现</a:t>
            </a:r>
            <a:r>
              <a:rPr lang="zh-CN" altLang="en-US" dirty="0"/>
              <a:t>对训练集和测试集的拟合和</a:t>
            </a:r>
            <a:r>
              <a:rPr lang="zh-CN" altLang="en-US" dirty="0" smtClean="0"/>
              <a:t>转换</a:t>
            </a:r>
            <a:endParaRPr lang="en-US" altLang="zh-CN" dirty="0" smtClean="0"/>
          </a:p>
          <a:p>
            <a:r>
              <a:rPr lang="en-US" altLang="zh-CN" dirty="0"/>
              <a:t>normalizer = </a:t>
            </a:r>
            <a:r>
              <a:rPr lang="en-US" altLang="zh-CN" dirty="0" err="1"/>
              <a:t>preprocessing.Normalizer</a:t>
            </a:r>
            <a:r>
              <a:rPr lang="en-US" altLang="zh-CN" dirty="0"/>
              <a:t>().fit(X)  # fit does nothing</a:t>
            </a:r>
          </a:p>
          <a:p>
            <a:r>
              <a:rPr lang="en-US" altLang="zh-CN" dirty="0" smtClean="0"/>
              <a:t>normalizer#L2 </a:t>
            </a:r>
            <a:r>
              <a:rPr lang="en-US" altLang="zh-CN" dirty="0"/>
              <a:t>norm </a:t>
            </a:r>
            <a:r>
              <a:rPr lang="zh-CN" altLang="en-US" dirty="0"/>
              <a:t>是指对每个样本的每一个元素都除以该样本的</a:t>
            </a:r>
            <a:r>
              <a:rPr lang="en-US" altLang="zh-CN" dirty="0"/>
              <a:t>L2</a:t>
            </a:r>
            <a:r>
              <a:rPr lang="zh-CN" altLang="en-US" dirty="0"/>
              <a:t>范数</a:t>
            </a:r>
            <a:r>
              <a:rPr lang="en-US" altLang="zh-CN" dirty="0"/>
              <a:t>. </a:t>
            </a:r>
            <a:endParaRPr lang="en-US" altLang="zh-CN" dirty="0"/>
          </a:p>
          <a:p>
            <a:endParaRPr lang="en-US" altLang="zh-CN" dirty="0"/>
          </a:p>
          <a:p>
            <a:r>
              <a:rPr lang="en-US" altLang="zh-CN" dirty="0" err="1"/>
              <a:t>normalizer.transform</a:t>
            </a:r>
            <a:r>
              <a:rPr lang="en-US" altLang="zh-CN" dirty="0"/>
              <a:t>(X)</a:t>
            </a:r>
            <a:endParaRPr lang="zh-CN" altLang="en-US" dirty="0"/>
          </a:p>
          <a:p>
            <a:endParaRPr lang="zh-CN" altLang="en-US" dirty="0"/>
          </a:p>
        </p:txBody>
      </p:sp>
      <p:pic>
        <p:nvPicPr>
          <p:cNvPr id="5" name="图片 4"/>
          <p:cNvPicPr>
            <a:picLocks noChangeAspect="1"/>
          </p:cNvPicPr>
          <p:nvPr/>
        </p:nvPicPr>
        <p:blipFill>
          <a:blip r:embed="rId2"/>
          <a:stretch>
            <a:fillRect/>
          </a:stretch>
        </p:blipFill>
        <p:spPr>
          <a:xfrm>
            <a:off x="1638733" y="4616607"/>
            <a:ext cx="5219115" cy="437134"/>
          </a:xfrm>
          <a:prstGeom prst="rect">
            <a:avLst/>
          </a:prstGeom>
        </p:spPr>
      </p:pic>
      <p:pic>
        <p:nvPicPr>
          <p:cNvPr id="6" name="图片 5"/>
          <p:cNvPicPr>
            <a:picLocks noChangeAspect="1"/>
          </p:cNvPicPr>
          <p:nvPr/>
        </p:nvPicPr>
        <p:blipFill>
          <a:blip r:embed="rId3"/>
          <a:stretch>
            <a:fillRect/>
          </a:stretch>
        </p:blipFill>
        <p:spPr>
          <a:xfrm>
            <a:off x="965121" y="5594025"/>
            <a:ext cx="7501921" cy="1040807"/>
          </a:xfrm>
          <a:prstGeom prst="rect">
            <a:avLst/>
          </a:prstGeom>
        </p:spPr>
      </p:pic>
    </p:spTree>
    <p:extLst>
      <p:ext uri="{BB962C8B-B14F-4D97-AF65-F5344CB8AC3E}">
        <p14:creationId xmlns:p14="http://schemas.microsoft.com/office/powerpoint/2010/main" val="14677784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分类特征编码</a:t>
            </a:r>
            <a:endParaRPr lang="zh-CN" altLang="en-US" dirty="0"/>
          </a:p>
        </p:txBody>
      </p:sp>
      <p:sp>
        <p:nvSpPr>
          <p:cNvPr id="3" name="内容占位符 2"/>
          <p:cNvSpPr>
            <a:spLocks noGrp="1"/>
          </p:cNvSpPr>
          <p:nvPr>
            <p:ph idx="1"/>
          </p:nvPr>
        </p:nvSpPr>
        <p:spPr>
          <a:xfrm>
            <a:off x="0" y="1977278"/>
            <a:ext cx="11928296" cy="3599316"/>
          </a:xfrm>
        </p:spPr>
        <p:txBody>
          <a:bodyPr/>
          <a:lstStyle/>
          <a:p>
            <a:r>
              <a:rPr lang="zh-CN" altLang="en-US" dirty="0"/>
              <a:t>当某些特征不是连续取值而是分类数据时，就需要对分类特征进行编码，比如人的性别有</a:t>
            </a:r>
            <a:r>
              <a:rPr lang="en-US" altLang="zh-CN" dirty="0"/>
              <a:t>[“</a:t>
            </a:r>
            <a:r>
              <a:rPr lang="zh-CN" altLang="en-US" dirty="0"/>
              <a:t>男”</a:t>
            </a:r>
            <a:r>
              <a:rPr lang="en-US" altLang="zh-CN" dirty="0"/>
              <a:t>, “</a:t>
            </a:r>
            <a:r>
              <a:rPr lang="zh-CN" altLang="en-US" dirty="0"/>
              <a:t>女”</a:t>
            </a:r>
            <a:r>
              <a:rPr lang="en-US" altLang="zh-CN" dirty="0"/>
              <a:t>]</a:t>
            </a:r>
            <a:r>
              <a:rPr lang="zh-CN" altLang="en-US" dirty="0"/>
              <a:t>之分，国籍可以是</a:t>
            </a:r>
            <a:r>
              <a:rPr lang="en-US" altLang="zh-CN" dirty="0"/>
              <a:t>[“</a:t>
            </a:r>
            <a:r>
              <a:rPr lang="zh-CN" altLang="en-US" dirty="0"/>
              <a:t>中国”</a:t>
            </a:r>
            <a:r>
              <a:rPr lang="en-US" altLang="zh-CN" dirty="0"/>
              <a:t>, “</a:t>
            </a:r>
            <a:r>
              <a:rPr lang="zh-CN" altLang="en-US" dirty="0"/>
              <a:t>英国”</a:t>
            </a:r>
            <a:r>
              <a:rPr lang="en-US" altLang="zh-CN" dirty="0"/>
              <a:t>, “</a:t>
            </a:r>
            <a:r>
              <a:rPr lang="zh-CN" altLang="en-US" dirty="0"/>
              <a:t>美国”</a:t>
            </a:r>
            <a:r>
              <a:rPr lang="en-US" altLang="zh-CN" dirty="0"/>
              <a:t>]</a:t>
            </a:r>
            <a:r>
              <a:rPr lang="zh-CN" altLang="en-US" dirty="0"/>
              <a:t>，使用的浏览器可能为</a:t>
            </a:r>
            <a:r>
              <a:rPr lang="en-US" altLang="zh-CN" dirty="0"/>
              <a:t>[“</a:t>
            </a:r>
            <a:r>
              <a:rPr lang="en-US" altLang="zh-CN" dirty="0" err="1"/>
              <a:t>FireFox</a:t>
            </a:r>
            <a:r>
              <a:rPr lang="en-US" altLang="zh-CN" dirty="0"/>
              <a:t>”, “Chrome”, “Safari”, “IE”]</a:t>
            </a:r>
            <a:r>
              <a:rPr lang="zh-CN" altLang="en-US" dirty="0"/>
              <a:t>。这样的特征可以分别用不同的整数进行标记，比如</a:t>
            </a:r>
            <a:r>
              <a:rPr lang="en-US" altLang="zh-CN" dirty="0"/>
              <a:t>[“</a:t>
            </a:r>
            <a:r>
              <a:rPr lang="zh-CN" altLang="en-US" dirty="0"/>
              <a:t>男”</a:t>
            </a:r>
            <a:r>
              <a:rPr lang="en-US" altLang="zh-CN" dirty="0"/>
              <a:t>, “</a:t>
            </a:r>
            <a:r>
              <a:rPr lang="zh-CN" altLang="en-US" dirty="0"/>
              <a:t>女”</a:t>
            </a:r>
            <a:r>
              <a:rPr lang="en-US" altLang="zh-CN" dirty="0"/>
              <a:t>]</a:t>
            </a:r>
            <a:r>
              <a:rPr lang="zh-CN" altLang="en-US" dirty="0" smtClean="0"/>
              <a:t>分别表示</a:t>
            </a:r>
            <a:r>
              <a:rPr lang="zh-CN" altLang="en-US" dirty="0"/>
              <a:t>成</a:t>
            </a:r>
            <a:r>
              <a:rPr lang="en-US" altLang="zh-CN" dirty="0"/>
              <a:t>[0, 1]</a:t>
            </a:r>
            <a:r>
              <a:rPr lang="zh-CN" altLang="en-US" dirty="0"/>
              <a:t>，</a:t>
            </a:r>
            <a:r>
              <a:rPr lang="en-US" altLang="zh-CN" dirty="0"/>
              <a:t>[“</a:t>
            </a:r>
            <a:r>
              <a:rPr lang="zh-CN" altLang="en-US" dirty="0"/>
              <a:t>中国”</a:t>
            </a:r>
            <a:r>
              <a:rPr lang="en-US" altLang="zh-CN" dirty="0"/>
              <a:t>, “</a:t>
            </a:r>
            <a:r>
              <a:rPr lang="zh-CN" altLang="en-US" dirty="0"/>
              <a:t>英国”</a:t>
            </a:r>
            <a:r>
              <a:rPr lang="en-US" altLang="zh-CN" dirty="0"/>
              <a:t>, “</a:t>
            </a:r>
            <a:r>
              <a:rPr lang="zh-CN" altLang="en-US" dirty="0"/>
              <a:t>美国”</a:t>
            </a:r>
            <a:r>
              <a:rPr lang="en-US" altLang="zh-CN" dirty="0"/>
              <a:t>]</a:t>
            </a:r>
            <a:r>
              <a:rPr lang="zh-CN" altLang="en-US" dirty="0"/>
              <a:t>分别表示成</a:t>
            </a:r>
            <a:r>
              <a:rPr lang="en-US" altLang="zh-CN" dirty="0"/>
              <a:t>[0, 1, 2]</a:t>
            </a:r>
            <a:r>
              <a:rPr lang="zh-CN" altLang="en-US" dirty="0"/>
              <a:t>，</a:t>
            </a:r>
            <a:r>
              <a:rPr lang="en-US" altLang="zh-CN" dirty="0"/>
              <a:t>[“</a:t>
            </a:r>
            <a:r>
              <a:rPr lang="en-US" altLang="zh-CN" dirty="0" err="1"/>
              <a:t>FireFox</a:t>
            </a:r>
            <a:r>
              <a:rPr lang="en-US" altLang="zh-CN" dirty="0"/>
              <a:t>”, “Chrome”, “Safari”, “IE”]</a:t>
            </a:r>
            <a:r>
              <a:rPr lang="zh-CN" altLang="en-US" dirty="0"/>
              <a:t>表示为</a:t>
            </a:r>
            <a:r>
              <a:rPr lang="en-US" altLang="zh-CN" dirty="0"/>
              <a:t>[0, 1, 2, 3</a:t>
            </a:r>
            <a:r>
              <a:rPr lang="en-US" altLang="zh-CN" dirty="0" smtClean="0"/>
              <a:t>]</a:t>
            </a:r>
          </a:p>
          <a:p>
            <a:r>
              <a:rPr lang="zh-CN" altLang="en-US" dirty="0"/>
              <a:t>解决这一问题的一个方法是使用</a:t>
            </a:r>
            <a:r>
              <a:rPr lang="en-US" altLang="zh-CN" dirty="0"/>
              <a:t>one-of-K</a:t>
            </a:r>
            <a:r>
              <a:rPr lang="zh-CN" altLang="en-US" dirty="0"/>
              <a:t>或者</a:t>
            </a:r>
            <a:r>
              <a:rPr lang="en-US" altLang="zh-CN" dirty="0"/>
              <a:t>one-hot</a:t>
            </a:r>
            <a:r>
              <a:rPr lang="zh-CN" altLang="en-US" dirty="0"/>
              <a:t>编码，通过</a:t>
            </a:r>
            <a:r>
              <a:rPr lang="en-US" altLang="zh-CN" dirty="0" err="1"/>
              <a:t>OneHotEncoder</a:t>
            </a:r>
            <a:r>
              <a:rPr lang="zh-CN" altLang="en-US" dirty="0" smtClean="0"/>
              <a:t>实现</a:t>
            </a:r>
            <a:endParaRPr lang="en-US" altLang="zh-CN" dirty="0" smtClean="0"/>
          </a:p>
          <a:p>
            <a:r>
              <a:rPr lang="en-US" altLang="zh-CN" b="1" dirty="0"/>
              <a:t>pandas</a:t>
            </a:r>
            <a:r>
              <a:rPr lang="zh-CN" altLang="en-US" b="1" dirty="0"/>
              <a:t>默认只处理字符串类别变量，</a:t>
            </a:r>
            <a:r>
              <a:rPr lang="en-US" altLang="zh-CN" b="1" dirty="0" err="1"/>
              <a:t>sklearn</a:t>
            </a:r>
            <a:r>
              <a:rPr lang="zh-CN" altLang="en-US" b="1" dirty="0"/>
              <a:t>默认只处理数值型类别变量</a:t>
            </a:r>
            <a:r>
              <a:rPr lang="en-US" altLang="zh-CN" b="1" dirty="0"/>
              <a:t>(</a:t>
            </a:r>
            <a:r>
              <a:rPr lang="zh-CN" altLang="en-US" b="1" dirty="0"/>
              <a:t>需要先 </a:t>
            </a:r>
            <a:r>
              <a:rPr lang="en-US" altLang="zh-CN" b="1" dirty="0" err="1"/>
              <a:t>LabelEncoder</a:t>
            </a:r>
            <a:r>
              <a:rPr lang="en-US" altLang="zh-CN" b="1" dirty="0"/>
              <a:t> )</a:t>
            </a:r>
            <a:endParaRPr lang="zh-CN" altLang="en-US" dirty="0"/>
          </a:p>
        </p:txBody>
      </p:sp>
    </p:spTree>
    <p:extLst>
      <p:ext uri="{BB962C8B-B14F-4D97-AF65-F5344CB8AC3E}">
        <p14:creationId xmlns:p14="http://schemas.microsoft.com/office/powerpoint/2010/main" val="8727179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99326" y="104689"/>
            <a:ext cx="11487150" cy="857250"/>
          </a:xfrm>
          <a:prstGeom prst="rect">
            <a:avLst/>
          </a:prstGeom>
        </p:spPr>
      </p:pic>
      <p:pic>
        <p:nvPicPr>
          <p:cNvPr id="5" name="图片 4"/>
          <p:cNvPicPr>
            <a:picLocks noChangeAspect="1"/>
          </p:cNvPicPr>
          <p:nvPr/>
        </p:nvPicPr>
        <p:blipFill>
          <a:blip r:embed="rId3"/>
          <a:stretch>
            <a:fillRect/>
          </a:stretch>
        </p:blipFill>
        <p:spPr>
          <a:xfrm>
            <a:off x="313356" y="977755"/>
            <a:ext cx="11711153" cy="3009900"/>
          </a:xfrm>
          <a:prstGeom prst="rect">
            <a:avLst/>
          </a:prstGeom>
        </p:spPr>
      </p:pic>
      <p:sp>
        <p:nvSpPr>
          <p:cNvPr id="7" name="矩形 6"/>
          <p:cNvSpPr/>
          <p:nvPr/>
        </p:nvSpPr>
        <p:spPr>
          <a:xfrm>
            <a:off x="173647" y="4003471"/>
            <a:ext cx="11850862" cy="2554545"/>
          </a:xfrm>
          <a:prstGeom prst="rect">
            <a:avLst/>
          </a:prstGeom>
        </p:spPr>
        <p:txBody>
          <a:bodyPr wrap="square">
            <a:spAutoFit/>
          </a:bodyPr>
          <a:lstStyle/>
          <a:p>
            <a:r>
              <a:rPr lang="en-US" altLang="zh-CN" sz="2000" dirty="0" smtClean="0">
                <a:solidFill>
                  <a:srgbClr val="FFFF00"/>
                </a:solidFill>
              </a:rPr>
              <a:t>•</a:t>
            </a:r>
            <a:r>
              <a:rPr lang="zh-CN" altLang="en-US" sz="2000" dirty="0" smtClean="0">
                <a:solidFill>
                  <a:srgbClr val="FFFF00"/>
                </a:solidFill>
              </a:rPr>
              <a:t>第一</a:t>
            </a:r>
            <a:r>
              <a:rPr lang="zh-CN" altLang="en-US" sz="2000" dirty="0">
                <a:solidFill>
                  <a:srgbClr val="FFFF00"/>
                </a:solidFill>
              </a:rPr>
              <a:t>个特征，即第一列 </a:t>
            </a:r>
            <a:r>
              <a:rPr lang="en-US" altLang="zh-CN" sz="2000" dirty="0">
                <a:solidFill>
                  <a:srgbClr val="FFFF00"/>
                </a:solidFill>
              </a:rPr>
              <a:t>[0,1,0,1] </a:t>
            </a:r>
            <a:r>
              <a:rPr lang="zh-CN" altLang="en-US" sz="2000" dirty="0" smtClean="0">
                <a:solidFill>
                  <a:srgbClr val="FFFF00"/>
                </a:solidFill>
              </a:rPr>
              <a:t>，</a:t>
            </a:r>
            <a:r>
              <a:rPr lang="zh-CN" altLang="en-US" sz="2000" dirty="0" smtClean="0">
                <a:solidFill>
                  <a:srgbClr val="FFFF00"/>
                </a:solidFill>
              </a:rPr>
              <a:t>它</a:t>
            </a:r>
            <a:r>
              <a:rPr lang="zh-CN" altLang="en-US" sz="2000" dirty="0">
                <a:solidFill>
                  <a:srgbClr val="FFFF00"/>
                </a:solidFill>
              </a:rPr>
              <a:t>有两个取值 </a:t>
            </a:r>
            <a:r>
              <a:rPr lang="en-US" altLang="zh-CN" sz="2000" dirty="0">
                <a:solidFill>
                  <a:srgbClr val="FFFF00"/>
                </a:solidFill>
              </a:rPr>
              <a:t>0 </a:t>
            </a:r>
            <a:r>
              <a:rPr lang="zh-CN" altLang="en-US" sz="2000" dirty="0">
                <a:solidFill>
                  <a:srgbClr val="FFFF00"/>
                </a:solidFill>
              </a:rPr>
              <a:t>或者 </a:t>
            </a:r>
            <a:r>
              <a:rPr lang="en-US" altLang="zh-CN" sz="2000" dirty="0">
                <a:solidFill>
                  <a:srgbClr val="FFFF00"/>
                </a:solidFill>
              </a:rPr>
              <a:t>1</a:t>
            </a:r>
            <a:r>
              <a:rPr lang="zh-CN" altLang="en-US" sz="2000" dirty="0" smtClean="0">
                <a:solidFill>
                  <a:srgbClr val="FFFF00"/>
                </a:solidFill>
              </a:rPr>
              <a:t>，则 </a:t>
            </a:r>
            <a:r>
              <a:rPr lang="en-US" altLang="zh-CN" sz="2000" dirty="0">
                <a:solidFill>
                  <a:srgbClr val="FFFF00"/>
                </a:solidFill>
              </a:rPr>
              <a:t>one-hot </a:t>
            </a:r>
            <a:r>
              <a:rPr lang="zh-CN" altLang="en-US" sz="2000" dirty="0">
                <a:solidFill>
                  <a:srgbClr val="FFFF00"/>
                </a:solidFill>
              </a:rPr>
              <a:t>就会使用两位来表示这个特征，</a:t>
            </a:r>
            <a:r>
              <a:rPr lang="en-US" altLang="zh-CN" sz="2000" dirty="0">
                <a:solidFill>
                  <a:srgbClr val="FFFF00"/>
                </a:solidFill>
              </a:rPr>
              <a:t>[1,0] </a:t>
            </a:r>
            <a:r>
              <a:rPr lang="zh-CN" altLang="en-US" sz="2000" dirty="0" smtClean="0">
                <a:solidFill>
                  <a:srgbClr val="FFFF00"/>
                </a:solidFill>
              </a:rPr>
              <a:t>表示 </a:t>
            </a:r>
            <a:r>
              <a:rPr lang="en-US" altLang="zh-CN" sz="2000" dirty="0">
                <a:solidFill>
                  <a:srgbClr val="FFFF00"/>
                </a:solidFill>
              </a:rPr>
              <a:t>0</a:t>
            </a:r>
            <a:r>
              <a:rPr lang="zh-CN" altLang="en-US" sz="2000" dirty="0">
                <a:solidFill>
                  <a:srgbClr val="FFFF00"/>
                </a:solidFill>
              </a:rPr>
              <a:t>， </a:t>
            </a:r>
            <a:r>
              <a:rPr lang="en-US" altLang="zh-CN" sz="2000" dirty="0">
                <a:solidFill>
                  <a:srgbClr val="FFFF00"/>
                </a:solidFill>
              </a:rPr>
              <a:t>[0,1] </a:t>
            </a:r>
            <a:r>
              <a:rPr lang="zh-CN" altLang="en-US" sz="2000" dirty="0" smtClean="0">
                <a:solidFill>
                  <a:srgbClr val="FFFF00"/>
                </a:solidFill>
              </a:rPr>
              <a:t>表示 </a:t>
            </a:r>
            <a:r>
              <a:rPr lang="en-US" altLang="zh-CN" sz="2000" dirty="0">
                <a:solidFill>
                  <a:srgbClr val="FFFF00"/>
                </a:solidFill>
              </a:rPr>
              <a:t>1</a:t>
            </a:r>
            <a:r>
              <a:rPr lang="zh-CN" altLang="en-US" sz="2000" dirty="0">
                <a:solidFill>
                  <a:srgbClr val="FFFF00"/>
                </a:solidFill>
              </a:rPr>
              <a:t>，在上例输出结果中的前两位 </a:t>
            </a:r>
            <a:r>
              <a:rPr lang="en-US" altLang="zh-CN" sz="2000" dirty="0">
                <a:solidFill>
                  <a:srgbClr val="FFFF00"/>
                </a:solidFill>
              </a:rPr>
              <a:t>[1,0...] </a:t>
            </a:r>
            <a:r>
              <a:rPr lang="zh-CN" altLang="en-US" sz="2000" dirty="0" smtClean="0">
                <a:solidFill>
                  <a:srgbClr val="FFFF00"/>
                </a:solidFill>
              </a:rPr>
              <a:t>即表示</a:t>
            </a:r>
            <a:r>
              <a:rPr lang="zh-CN" altLang="en-US" sz="2000" dirty="0">
                <a:solidFill>
                  <a:srgbClr val="FFFF00"/>
                </a:solidFill>
              </a:rPr>
              <a:t>该特征为 </a:t>
            </a:r>
            <a:r>
              <a:rPr lang="en-US" altLang="zh-CN" sz="2000" dirty="0">
                <a:solidFill>
                  <a:srgbClr val="FFFF00"/>
                </a:solidFill>
              </a:rPr>
              <a:t>0</a:t>
            </a:r>
          </a:p>
          <a:p>
            <a:r>
              <a:rPr lang="en-US" altLang="zh-CN" sz="2000" dirty="0">
                <a:solidFill>
                  <a:srgbClr val="FFFF00"/>
                </a:solidFill>
              </a:rPr>
              <a:t>•</a:t>
            </a:r>
            <a:r>
              <a:rPr lang="zh-CN" altLang="en-US" sz="2000" dirty="0">
                <a:solidFill>
                  <a:srgbClr val="FFFF00"/>
                </a:solidFill>
              </a:rPr>
              <a:t>第二个特征，第二列 </a:t>
            </a:r>
            <a:r>
              <a:rPr lang="en-US" altLang="zh-CN" sz="2000" dirty="0">
                <a:solidFill>
                  <a:srgbClr val="FFFF00"/>
                </a:solidFill>
              </a:rPr>
              <a:t>[0,1,2,0] </a:t>
            </a:r>
            <a:r>
              <a:rPr lang="zh-CN" altLang="en-US" sz="2000" dirty="0" smtClean="0">
                <a:solidFill>
                  <a:srgbClr val="FFFF00"/>
                </a:solidFill>
              </a:rPr>
              <a:t>，</a:t>
            </a:r>
            <a:r>
              <a:rPr lang="zh-CN" altLang="en-US" sz="2000" dirty="0">
                <a:solidFill>
                  <a:srgbClr val="FFFF00"/>
                </a:solidFill>
              </a:rPr>
              <a:t>它有三种值</a:t>
            </a:r>
            <a:r>
              <a:rPr lang="zh-CN" altLang="en-US" sz="2000" dirty="0" smtClean="0">
                <a:solidFill>
                  <a:srgbClr val="FFFF00"/>
                </a:solidFill>
              </a:rPr>
              <a:t>，则 </a:t>
            </a:r>
            <a:r>
              <a:rPr lang="en-US" altLang="zh-CN" sz="2000" dirty="0">
                <a:solidFill>
                  <a:srgbClr val="FFFF00"/>
                </a:solidFill>
              </a:rPr>
              <a:t>one-hot </a:t>
            </a:r>
            <a:r>
              <a:rPr lang="zh-CN" altLang="en-US" sz="2000" dirty="0">
                <a:solidFill>
                  <a:srgbClr val="FFFF00"/>
                </a:solidFill>
              </a:rPr>
              <a:t>就会使用三位来表示这个特征，</a:t>
            </a:r>
            <a:r>
              <a:rPr lang="en-US" altLang="zh-CN" sz="2000" dirty="0">
                <a:solidFill>
                  <a:srgbClr val="FFFF00"/>
                </a:solidFill>
              </a:rPr>
              <a:t>[1,0,0] </a:t>
            </a:r>
            <a:r>
              <a:rPr lang="zh-CN" altLang="en-US" sz="2000" dirty="0" smtClean="0">
                <a:solidFill>
                  <a:srgbClr val="FFFF00"/>
                </a:solidFill>
              </a:rPr>
              <a:t>表示 </a:t>
            </a:r>
            <a:r>
              <a:rPr lang="en-US" altLang="zh-CN" sz="2000" dirty="0">
                <a:solidFill>
                  <a:srgbClr val="FFFF00"/>
                </a:solidFill>
              </a:rPr>
              <a:t>0</a:t>
            </a:r>
            <a:r>
              <a:rPr lang="zh-CN" altLang="en-US" sz="2000" dirty="0">
                <a:solidFill>
                  <a:srgbClr val="FFFF00"/>
                </a:solidFill>
              </a:rPr>
              <a:t>， </a:t>
            </a:r>
            <a:r>
              <a:rPr lang="en-US" altLang="zh-CN" sz="2000" dirty="0">
                <a:solidFill>
                  <a:srgbClr val="FFFF00"/>
                </a:solidFill>
              </a:rPr>
              <a:t>[0,1,0] </a:t>
            </a:r>
            <a:r>
              <a:rPr lang="zh-CN" altLang="en-US" sz="2000" dirty="0" smtClean="0">
                <a:solidFill>
                  <a:srgbClr val="FFFF00"/>
                </a:solidFill>
              </a:rPr>
              <a:t>表示 </a:t>
            </a:r>
            <a:r>
              <a:rPr lang="en-US" altLang="zh-CN" sz="2000" dirty="0">
                <a:solidFill>
                  <a:srgbClr val="FFFF00"/>
                </a:solidFill>
              </a:rPr>
              <a:t>1</a:t>
            </a:r>
            <a:r>
              <a:rPr lang="zh-CN" altLang="en-US" sz="2000" dirty="0">
                <a:solidFill>
                  <a:srgbClr val="FFFF00"/>
                </a:solidFill>
              </a:rPr>
              <a:t>，</a:t>
            </a:r>
            <a:r>
              <a:rPr lang="en-US" altLang="zh-CN" sz="2000" dirty="0">
                <a:solidFill>
                  <a:srgbClr val="FFFF00"/>
                </a:solidFill>
              </a:rPr>
              <a:t>[0,0,1] </a:t>
            </a:r>
            <a:r>
              <a:rPr lang="zh-CN" altLang="en-US" sz="2000" dirty="0" smtClean="0">
                <a:solidFill>
                  <a:srgbClr val="FFFF00"/>
                </a:solidFill>
              </a:rPr>
              <a:t>表示 </a:t>
            </a:r>
            <a:r>
              <a:rPr lang="en-US" altLang="zh-CN" sz="2000" dirty="0">
                <a:solidFill>
                  <a:srgbClr val="FFFF00"/>
                </a:solidFill>
              </a:rPr>
              <a:t>2</a:t>
            </a:r>
            <a:r>
              <a:rPr lang="zh-CN" altLang="en-US" sz="2000" dirty="0">
                <a:solidFill>
                  <a:srgbClr val="FFFF00"/>
                </a:solidFill>
              </a:rPr>
              <a:t>，在上例输出结果中的第三位到第六位 </a:t>
            </a:r>
            <a:r>
              <a:rPr lang="en-US" altLang="zh-CN" sz="2000" dirty="0">
                <a:solidFill>
                  <a:srgbClr val="FFFF00"/>
                </a:solidFill>
              </a:rPr>
              <a:t>[...0,1,0,0...] </a:t>
            </a:r>
            <a:r>
              <a:rPr lang="zh-CN" altLang="en-US" sz="2000" dirty="0" smtClean="0">
                <a:solidFill>
                  <a:srgbClr val="FFFF00"/>
                </a:solidFill>
              </a:rPr>
              <a:t>即表示</a:t>
            </a:r>
            <a:r>
              <a:rPr lang="zh-CN" altLang="en-US" sz="2000" dirty="0">
                <a:solidFill>
                  <a:srgbClr val="FFFF00"/>
                </a:solidFill>
              </a:rPr>
              <a:t>该特征为 </a:t>
            </a:r>
            <a:r>
              <a:rPr lang="en-US" altLang="zh-CN" sz="2000" dirty="0">
                <a:solidFill>
                  <a:srgbClr val="FFFF00"/>
                </a:solidFill>
              </a:rPr>
              <a:t>1</a:t>
            </a:r>
          </a:p>
          <a:p>
            <a:r>
              <a:rPr lang="en-US" altLang="zh-CN" sz="2000" dirty="0">
                <a:solidFill>
                  <a:srgbClr val="FFFF00"/>
                </a:solidFill>
              </a:rPr>
              <a:t>•</a:t>
            </a:r>
            <a:r>
              <a:rPr lang="zh-CN" altLang="en-US" sz="2000" dirty="0">
                <a:solidFill>
                  <a:srgbClr val="FFFF00"/>
                </a:solidFill>
              </a:rPr>
              <a:t>第二个特征，第三列 </a:t>
            </a:r>
            <a:r>
              <a:rPr lang="en-US" altLang="zh-CN" sz="2000" dirty="0">
                <a:solidFill>
                  <a:srgbClr val="FFFF00"/>
                </a:solidFill>
              </a:rPr>
              <a:t>[3,0,1,2] </a:t>
            </a:r>
            <a:r>
              <a:rPr lang="zh-CN" altLang="en-US" sz="2000" dirty="0" smtClean="0">
                <a:solidFill>
                  <a:srgbClr val="FFFF00"/>
                </a:solidFill>
              </a:rPr>
              <a:t>，</a:t>
            </a:r>
            <a:r>
              <a:rPr lang="zh-CN" altLang="en-US" sz="2000" dirty="0">
                <a:solidFill>
                  <a:srgbClr val="FFFF00"/>
                </a:solidFill>
              </a:rPr>
              <a:t>它有四种值</a:t>
            </a:r>
            <a:r>
              <a:rPr lang="zh-CN" altLang="en-US" sz="2000" dirty="0" smtClean="0">
                <a:solidFill>
                  <a:srgbClr val="FFFF00"/>
                </a:solidFill>
              </a:rPr>
              <a:t>，则 </a:t>
            </a:r>
            <a:r>
              <a:rPr lang="en-US" altLang="zh-CN" sz="2000" dirty="0">
                <a:solidFill>
                  <a:srgbClr val="FFFF00"/>
                </a:solidFill>
              </a:rPr>
              <a:t>one-hot </a:t>
            </a:r>
            <a:r>
              <a:rPr lang="zh-CN" altLang="en-US" sz="2000" dirty="0">
                <a:solidFill>
                  <a:srgbClr val="FFFF00"/>
                </a:solidFill>
              </a:rPr>
              <a:t>就会使用四位来表示这个特征，</a:t>
            </a:r>
            <a:r>
              <a:rPr lang="en-US" altLang="zh-CN" sz="2000" dirty="0">
                <a:solidFill>
                  <a:srgbClr val="FFFF00"/>
                </a:solidFill>
              </a:rPr>
              <a:t>[1,0,0,0] </a:t>
            </a:r>
            <a:r>
              <a:rPr lang="zh-CN" altLang="en-US" sz="2000" dirty="0" smtClean="0">
                <a:solidFill>
                  <a:srgbClr val="FFFF00"/>
                </a:solidFill>
              </a:rPr>
              <a:t>表示 </a:t>
            </a:r>
            <a:r>
              <a:rPr lang="en-US" altLang="zh-CN" sz="2000" dirty="0">
                <a:solidFill>
                  <a:srgbClr val="FFFF00"/>
                </a:solidFill>
              </a:rPr>
              <a:t>0</a:t>
            </a:r>
            <a:r>
              <a:rPr lang="zh-CN" altLang="en-US" sz="2000" dirty="0">
                <a:solidFill>
                  <a:srgbClr val="FFFF00"/>
                </a:solidFill>
              </a:rPr>
              <a:t>， </a:t>
            </a:r>
            <a:r>
              <a:rPr lang="en-US" altLang="zh-CN" sz="2000" dirty="0">
                <a:solidFill>
                  <a:srgbClr val="FFFF00"/>
                </a:solidFill>
              </a:rPr>
              <a:t>[0,1,0,0] </a:t>
            </a:r>
            <a:r>
              <a:rPr lang="zh-CN" altLang="en-US" sz="2000" dirty="0" smtClean="0">
                <a:solidFill>
                  <a:srgbClr val="FFFF00"/>
                </a:solidFill>
              </a:rPr>
              <a:t>表示 </a:t>
            </a:r>
            <a:r>
              <a:rPr lang="en-US" altLang="zh-CN" sz="2000" dirty="0">
                <a:solidFill>
                  <a:srgbClr val="FFFF00"/>
                </a:solidFill>
              </a:rPr>
              <a:t>1</a:t>
            </a:r>
            <a:r>
              <a:rPr lang="zh-CN" altLang="en-US" sz="2000" dirty="0">
                <a:solidFill>
                  <a:srgbClr val="FFFF00"/>
                </a:solidFill>
              </a:rPr>
              <a:t>，</a:t>
            </a:r>
            <a:r>
              <a:rPr lang="en-US" altLang="zh-CN" sz="2000" dirty="0">
                <a:solidFill>
                  <a:srgbClr val="FFFF00"/>
                </a:solidFill>
              </a:rPr>
              <a:t>[0,0,1,0] </a:t>
            </a:r>
            <a:r>
              <a:rPr lang="zh-CN" altLang="en-US" sz="2000" dirty="0" smtClean="0">
                <a:solidFill>
                  <a:srgbClr val="FFFF00"/>
                </a:solidFill>
              </a:rPr>
              <a:t>表示 </a:t>
            </a:r>
            <a:r>
              <a:rPr lang="en-US" altLang="zh-CN" sz="2000" dirty="0">
                <a:solidFill>
                  <a:srgbClr val="FFFF00"/>
                </a:solidFill>
              </a:rPr>
              <a:t>2</a:t>
            </a:r>
            <a:r>
              <a:rPr lang="zh-CN" altLang="en-US" sz="2000" dirty="0">
                <a:solidFill>
                  <a:srgbClr val="FFFF00"/>
                </a:solidFill>
              </a:rPr>
              <a:t>，</a:t>
            </a:r>
            <a:r>
              <a:rPr lang="en-US" altLang="zh-CN" sz="2000" dirty="0">
                <a:solidFill>
                  <a:srgbClr val="FFFF00"/>
                </a:solidFill>
              </a:rPr>
              <a:t>[0,0,0,1] </a:t>
            </a:r>
            <a:r>
              <a:rPr lang="zh-CN" altLang="en-US" sz="2000" dirty="0" smtClean="0">
                <a:solidFill>
                  <a:srgbClr val="FFFF00"/>
                </a:solidFill>
              </a:rPr>
              <a:t>表示 </a:t>
            </a:r>
            <a:r>
              <a:rPr lang="en-US" altLang="zh-CN" sz="2000" dirty="0">
                <a:solidFill>
                  <a:srgbClr val="FFFF00"/>
                </a:solidFill>
              </a:rPr>
              <a:t>3</a:t>
            </a:r>
            <a:r>
              <a:rPr lang="zh-CN" altLang="en-US" sz="2000" dirty="0">
                <a:solidFill>
                  <a:srgbClr val="FFFF00"/>
                </a:solidFill>
              </a:rPr>
              <a:t>，在上例输出结果中的最后四位 </a:t>
            </a:r>
            <a:r>
              <a:rPr lang="en-US" altLang="zh-CN" sz="2000" dirty="0">
                <a:solidFill>
                  <a:srgbClr val="FFFF00"/>
                </a:solidFill>
              </a:rPr>
              <a:t>[...0,0,0,1] </a:t>
            </a:r>
            <a:r>
              <a:rPr lang="zh-CN" altLang="en-US" sz="2000" dirty="0" smtClean="0">
                <a:solidFill>
                  <a:srgbClr val="FFFF00"/>
                </a:solidFill>
              </a:rPr>
              <a:t>即表示</a:t>
            </a:r>
            <a:r>
              <a:rPr lang="zh-CN" altLang="en-US" sz="2000" dirty="0">
                <a:solidFill>
                  <a:srgbClr val="FFFF00"/>
                </a:solidFill>
              </a:rPr>
              <a:t>该特征为 </a:t>
            </a:r>
            <a:r>
              <a:rPr lang="en-US" altLang="zh-CN" sz="2000" dirty="0">
                <a:solidFill>
                  <a:srgbClr val="FFFF00"/>
                </a:solidFill>
              </a:rPr>
              <a:t>3</a:t>
            </a:r>
          </a:p>
        </p:txBody>
      </p:sp>
    </p:spTree>
    <p:extLst>
      <p:ext uri="{BB962C8B-B14F-4D97-AF65-F5344CB8AC3E}">
        <p14:creationId xmlns:p14="http://schemas.microsoft.com/office/powerpoint/2010/main" val="23568034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缺失值插补</a:t>
            </a:r>
            <a:endParaRPr lang="zh-CN" altLang="en-US" dirty="0"/>
          </a:p>
        </p:txBody>
      </p:sp>
      <p:sp>
        <p:nvSpPr>
          <p:cNvPr id="3" name="内容占位符 2"/>
          <p:cNvSpPr>
            <a:spLocks noGrp="1"/>
          </p:cNvSpPr>
          <p:nvPr>
            <p:ph idx="1"/>
          </p:nvPr>
        </p:nvSpPr>
        <p:spPr>
          <a:xfrm>
            <a:off x="680321" y="2336873"/>
            <a:ext cx="10837009" cy="3599316"/>
          </a:xfrm>
        </p:spPr>
        <p:txBody>
          <a:bodyPr/>
          <a:lstStyle/>
          <a:p>
            <a:r>
              <a:rPr lang="zh-CN" altLang="en-US" dirty="0"/>
              <a:t>很多情况下，真实的数据集中会存在缺失值，此时数据集中会采用空格、</a:t>
            </a:r>
            <a:r>
              <a:rPr lang="en-US" altLang="zh-CN" dirty="0" err="1"/>
              <a:t>NaNs</a:t>
            </a:r>
            <a:r>
              <a:rPr lang="zh-CN" altLang="en-US" dirty="0"/>
              <a:t>或者其他占位符进行记录。但是</a:t>
            </a:r>
            <a:r>
              <a:rPr lang="en-US" altLang="zh-CN" dirty="0" err="1"/>
              <a:t>scikit</a:t>
            </a:r>
            <a:r>
              <a:rPr lang="en-US" altLang="zh-CN" dirty="0"/>
              <a:t>-learn</a:t>
            </a:r>
            <a:r>
              <a:rPr lang="zh-CN" altLang="en-US" dirty="0"/>
              <a:t>的输入变量应该为数值型，此时需要对缺失值进行处理</a:t>
            </a:r>
            <a:r>
              <a:rPr lang="zh-CN" altLang="en-US" dirty="0" smtClean="0"/>
              <a:t>。</a:t>
            </a:r>
            <a:endParaRPr lang="en-US" altLang="zh-CN" dirty="0" smtClean="0"/>
          </a:p>
          <a:p>
            <a:r>
              <a:rPr lang="zh-CN" altLang="en-US" dirty="0" smtClean="0"/>
              <a:t>一</a:t>
            </a:r>
            <a:r>
              <a:rPr lang="zh-CN" altLang="en-US" dirty="0"/>
              <a:t>种策略是将存在缺失值的整条记录直接删除。但是这样做可能会丢失一部分有价值的信息</a:t>
            </a:r>
            <a:r>
              <a:rPr lang="zh-CN" altLang="en-US" dirty="0" smtClean="0"/>
              <a:t>。</a:t>
            </a:r>
            <a:endParaRPr lang="en-US" altLang="zh-CN" dirty="0" smtClean="0"/>
          </a:p>
          <a:p>
            <a:r>
              <a:rPr lang="zh-CN" altLang="en-US" dirty="0" smtClean="0"/>
              <a:t>更好</a:t>
            </a:r>
            <a:r>
              <a:rPr lang="zh-CN" altLang="en-US" dirty="0"/>
              <a:t>的一种方法是推定缺失数据，例如根据已经数据推算缺失的数据</a:t>
            </a:r>
            <a:r>
              <a:rPr lang="zh-CN" altLang="en-US" dirty="0" smtClean="0"/>
              <a:t>。</a:t>
            </a:r>
            <a:endParaRPr lang="en-US" altLang="zh-CN" dirty="0" smtClean="0"/>
          </a:p>
          <a:p>
            <a:r>
              <a:rPr lang="en-US" altLang="zh-CN" dirty="0"/>
              <a:t>Imputer</a:t>
            </a:r>
            <a:r>
              <a:rPr lang="zh-CN" altLang="en-US" dirty="0"/>
              <a:t>类能够提供一些处理缺失值的基本策略，例如使用缺失值所处的一行或者一列的均值、中位数或者出现频率最高的值作为缺失数据的取值。</a:t>
            </a:r>
          </a:p>
        </p:txBody>
      </p:sp>
    </p:spTree>
    <p:extLst>
      <p:ext uri="{BB962C8B-B14F-4D97-AF65-F5344CB8AC3E}">
        <p14:creationId xmlns:p14="http://schemas.microsoft.com/office/powerpoint/2010/main" val="38727754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矩形 3"/>
          <p:cNvSpPr/>
          <p:nvPr/>
        </p:nvSpPr>
        <p:spPr>
          <a:xfrm>
            <a:off x="849329" y="2336887"/>
            <a:ext cx="9917987" cy="2308324"/>
          </a:xfrm>
          <a:prstGeom prst="rect">
            <a:avLst/>
          </a:prstGeom>
        </p:spPr>
        <p:txBody>
          <a:bodyPr wrap="square">
            <a:spAutoFit/>
          </a:bodyPr>
          <a:lstStyle/>
          <a:p>
            <a:r>
              <a:rPr lang="en-US" altLang="zh-CN" dirty="0"/>
              <a:t>from </a:t>
            </a:r>
            <a:r>
              <a:rPr lang="en-US" altLang="zh-CN" dirty="0" err="1"/>
              <a:t>sklearn.preprocessing</a:t>
            </a:r>
            <a:r>
              <a:rPr lang="en-US" altLang="zh-CN" dirty="0"/>
              <a:t> import Imputer</a:t>
            </a:r>
          </a:p>
          <a:p>
            <a:r>
              <a:rPr lang="en-US" altLang="zh-CN" dirty="0" smtClean="0"/>
              <a:t>imp </a:t>
            </a:r>
            <a:r>
              <a:rPr lang="en-US" altLang="zh-CN" dirty="0"/>
              <a:t>= Imputer(</a:t>
            </a:r>
            <a:r>
              <a:rPr lang="en-US" altLang="zh-CN" dirty="0" err="1"/>
              <a:t>missing_values</a:t>
            </a:r>
            <a:r>
              <a:rPr lang="en-US" altLang="zh-CN" dirty="0"/>
              <a:t>='</a:t>
            </a:r>
            <a:r>
              <a:rPr lang="en-US" altLang="zh-CN" dirty="0" err="1"/>
              <a:t>NaN</a:t>
            </a:r>
            <a:r>
              <a:rPr lang="en-US" altLang="zh-CN" dirty="0"/>
              <a:t>', strategy='mean', axis=0)</a:t>
            </a:r>
          </a:p>
          <a:p>
            <a:r>
              <a:rPr lang="en-US" altLang="zh-CN" dirty="0" smtClean="0"/>
              <a:t>X=</a:t>
            </a:r>
            <a:r>
              <a:rPr lang="en-US" altLang="zh-CN" dirty="0" err="1" smtClean="0"/>
              <a:t>np.array</a:t>
            </a:r>
            <a:r>
              <a:rPr lang="en-US" altLang="zh-CN" dirty="0"/>
              <a:t>([[1, 2], [</a:t>
            </a:r>
            <a:r>
              <a:rPr lang="en-US" altLang="zh-CN" dirty="0" err="1"/>
              <a:t>np.nan</a:t>
            </a:r>
            <a:r>
              <a:rPr lang="en-US" altLang="zh-CN" dirty="0"/>
              <a:t>, 3], [7, 6]])</a:t>
            </a:r>
          </a:p>
          <a:p>
            <a:r>
              <a:rPr lang="en-US" altLang="zh-CN" dirty="0" smtClean="0"/>
              <a:t>Y</a:t>
            </a:r>
            <a:r>
              <a:rPr lang="en-US" altLang="zh-CN" dirty="0"/>
              <a:t>=[[</a:t>
            </a:r>
            <a:r>
              <a:rPr lang="en-US" altLang="zh-CN" dirty="0" err="1"/>
              <a:t>np.nan</a:t>
            </a:r>
            <a:r>
              <a:rPr lang="en-US" altLang="zh-CN" dirty="0"/>
              <a:t>, 2], [6, </a:t>
            </a:r>
            <a:r>
              <a:rPr lang="en-US" altLang="zh-CN" dirty="0" err="1"/>
              <a:t>np.nan</a:t>
            </a:r>
            <a:r>
              <a:rPr lang="en-US" altLang="zh-CN" dirty="0"/>
              <a:t>], [7, 6]]</a:t>
            </a:r>
          </a:p>
          <a:p>
            <a:r>
              <a:rPr lang="en-US" altLang="zh-CN" dirty="0" err="1" smtClean="0"/>
              <a:t>imp.fit</a:t>
            </a:r>
            <a:r>
              <a:rPr lang="en-US" altLang="zh-CN" dirty="0" smtClean="0"/>
              <a:t>(X)</a:t>
            </a:r>
          </a:p>
          <a:p>
            <a:endParaRPr lang="en-US" altLang="zh-CN" dirty="0"/>
          </a:p>
          <a:p>
            <a:endParaRPr lang="en-US" altLang="zh-CN" dirty="0" smtClean="0"/>
          </a:p>
          <a:p>
            <a:r>
              <a:rPr lang="en-US" altLang="zh-CN" dirty="0" err="1"/>
              <a:t>imp.transform</a:t>
            </a:r>
            <a:r>
              <a:rPr lang="en-US" altLang="zh-CN" dirty="0"/>
              <a:t>(Y)</a:t>
            </a:r>
            <a:endParaRPr lang="zh-CN" altLang="en-US" dirty="0"/>
          </a:p>
        </p:txBody>
      </p:sp>
      <p:pic>
        <p:nvPicPr>
          <p:cNvPr id="5" name="图片 4"/>
          <p:cNvPicPr>
            <a:picLocks noChangeAspect="1"/>
          </p:cNvPicPr>
          <p:nvPr/>
        </p:nvPicPr>
        <p:blipFill>
          <a:blip r:embed="rId2"/>
          <a:stretch>
            <a:fillRect/>
          </a:stretch>
        </p:blipFill>
        <p:spPr>
          <a:xfrm>
            <a:off x="931577" y="3814215"/>
            <a:ext cx="7534275" cy="323850"/>
          </a:xfrm>
          <a:prstGeom prst="rect">
            <a:avLst/>
          </a:prstGeom>
        </p:spPr>
      </p:pic>
      <p:pic>
        <p:nvPicPr>
          <p:cNvPr id="6" name="图片 5"/>
          <p:cNvPicPr>
            <a:picLocks noChangeAspect="1"/>
          </p:cNvPicPr>
          <p:nvPr/>
        </p:nvPicPr>
        <p:blipFill>
          <a:blip r:embed="rId3"/>
          <a:stretch>
            <a:fillRect/>
          </a:stretch>
        </p:blipFill>
        <p:spPr>
          <a:xfrm>
            <a:off x="931577" y="4955997"/>
            <a:ext cx="3600450" cy="952500"/>
          </a:xfrm>
          <a:prstGeom prst="rect">
            <a:avLst/>
          </a:prstGeom>
        </p:spPr>
      </p:pic>
      <p:sp>
        <p:nvSpPr>
          <p:cNvPr id="7" name="矩形 6"/>
          <p:cNvSpPr/>
          <p:nvPr/>
        </p:nvSpPr>
        <p:spPr>
          <a:xfrm>
            <a:off x="2826517" y="4252453"/>
            <a:ext cx="9142876" cy="646331"/>
          </a:xfrm>
          <a:prstGeom prst="rect">
            <a:avLst/>
          </a:prstGeom>
        </p:spPr>
        <p:txBody>
          <a:bodyPr wrap="square">
            <a:spAutoFit/>
          </a:bodyPr>
          <a:lstStyle/>
          <a:p>
            <a:r>
              <a:rPr lang="zh-CN" altLang="en-US" dirty="0" smtClean="0"/>
              <a:t>用</a:t>
            </a:r>
            <a:r>
              <a:rPr lang="zh-CN" altLang="en-US" dirty="0"/>
              <a:t>该类的对象去处理数组Y中的缺失值，缺失值的处理方式是使用X中的均值（axis=0表示按列进行）代替Y中的缺失值</a:t>
            </a:r>
          </a:p>
        </p:txBody>
      </p:sp>
      <p:sp>
        <p:nvSpPr>
          <p:cNvPr id="8" name="矩形 7"/>
          <p:cNvSpPr/>
          <p:nvPr/>
        </p:nvSpPr>
        <p:spPr>
          <a:xfrm>
            <a:off x="3857307" y="3469278"/>
            <a:ext cx="3902030" cy="369332"/>
          </a:xfrm>
          <a:prstGeom prst="rect">
            <a:avLst/>
          </a:prstGeom>
        </p:spPr>
        <p:txBody>
          <a:bodyPr wrap="none">
            <a:spAutoFit/>
          </a:bodyPr>
          <a:lstStyle/>
          <a:p>
            <a:r>
              <a:rPr lang="zh-CN" altLang="en-US" dirty="0"/>
              <a:t>使用数组X去“训练”一个Imputer类</a:t>
            </a:r>
          </a:p>
        </p:txBody>
      </p:sp>
    </p:spTree>
    <p:extLst>
      <p:ext uri="{BB962C8B-B14F-4D97-AF65-F5344CB8AC3E}">
        <p14:creationId xmlns:p14="http://schemas.microsoft.com/office/powerpoint/2010/main" val="30664191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监督学习</a:t>
            </a:r>
            <a:endParaRPr lang="zh-CN" altLang="en-US" dirty="0"/>
          </a:p>
        </p:txBody>
      </p:sp>
      <p:sp>
        <p:nvSpPr>
          <p:cNvPr id="3" name="内容占位符 2"/>
          <p:cNvSpPr>
            <a:spLocks noGrp="1"/>
          </p:cNvSpPr>
          <p:nvPr>
            <p:ph idx="1"/>
          </p:nvPr>
        </p:nvSpPr>
        <p:spPr/>
        <p:txBody>
          <a:bodyPr/>
          <a:lstStyle/>
          <a:p>
            <a:r>
              <a:rPr lang="zh-CN" altLang="en-US" dirty="0" smtClean="0"/>
              <a:t>广义线性模型</a:t>
            </a:r>
            <a:endParaRPr lang="en-US" altLang="zh-CN" dirty="0" smtClean="0"/>
          </a:p>
          <a:p>
            <a:r>
              <a:rPr lang="zh-CN" altLang="en-US" dirty="0"/>
              <a:t>支持向量</a:t>
            </a:r>
            <a:r>
              <a:rPr lang="zh-CN" altLang="en-US" dirty="0" smtClean="0"/>
              <a:t>机</a:t>
            </a:r>
            <a:endParaRPr lang="en-US" altLang="zh-CN" dirty="0" smtClean="0"/>
          </a:p>
          <a:p>
            <a:r>
              <a:rPr lang="zh-CN" altLang="en-US" dirty="0" smtClean="0"/>
              <a:t>决策树</a:t>
            </a:r>
            <a:endParaRPr lang="en-US" altLang="zh-CN" dirty="0" smtClean="0"/>
          </a:p>
          <a:p>
            <a:r>
              <a:rPr lang="zh-CN" altLang="en-US" dirty="0"/>
              <a:t>神经网络模型（有监督</a:t>
            </a:r>
            <a:r>
              <a:rPr lang="zh-CN" altLang="en-US" dirty="0" smtClean="0"/>
              <a:t>）</a:t>
            </a:r>
            <a:endParaRPr lang="en-US" altLang="zh-CN" dirty="0" smtClean="0"/>
          </a:p>
          <a:p>
            <a:r>
              <a:rPr lang="zh-CN" altLang="en-US" dirty="0" smtClean="0"/>
              <a:t>朴素</a:t>
            </a:r>
            <a:r>
              <a:rPr lang="zh-CN" altLang="en-US" dirty="0"/>
              <a:t>贝叶斯</a:t>
            </a:r>
            <a:endParaRPr lang="en-US" altLang="zh-CN" dirty="0"/>
          </a:p>
          <a:p>
            <a:endParaRPr lang="zh-CN" altLang="en-US" dirty="0"/>
          </a:p>
        </p:txBody>
      </p:sp>
    </p:spTree>
    <p:extLst>
      <p:ext uri="{BB962C8B-B14F-4D97-AF65-F5344CB8AC3E}">
        <p14:creationId xmlns:p14="http://schemas.microsoft.com/office/powerpoint/2010/main" val="25315517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普通最小二乘法</a:t>
            </a:r>
            <a:endParaRPr lang="zh-CN" altLang="en-US" dirty="0"/>
          </a:p>
        </p:txBody>
      </p:sp>
      <p:sp>
        <p:nvSpPr>
          <p:cNvPr id="3" name="内容占位符 2"/>
          <p:cNvSpPr>
            <a:spLocks noGrp="1"/>
          </p:cNvSpPr>
          <p:nvPr>
            <p:ph idx="1"/>
          </p:nvPr>
        </p:nvSpPr>
        <p:spPr>
          <a:xfrm>
            <a:off x="744584" y="1985579"/>
            <a:ext cx="9613861" cy="3599316"/>
          </a:xfrm>
        </p:spPr>
        <p:txBody>
          <a:bodyPr/>
          <a:lstStyle/>
          <a:p>
            <a:r>
              <a:rPr lang="en-US" altLang="zh-CN" dirty="0" err="1"/>
              <a:t>LinearRegression</a:t>
            </a:r>
            <a:r>
              <a:rPr lang="en-US" altLang="zh-CN" dirty="0"/>
              <a:t> </a:t>
            </a:r>
            <a:r>
              <a:rPr lang="zh-CN" altLang="en-US" dirty="0"/>
              <a:t>拟合一个带有系数 </a:t>
            </a:r>
            <a:r>
              <a:rPr lang="en-US" altLang="zh-CN" dirty="0"/>
              <a:t>w = (w_1, ..., </a:t>
            </a:r>
            <a:r>
              <a:rPr lang="en-US" altLang="zh-CN" dirty="0" err="1"/>
              <a:t>w_p</a:t>
            </a:r>
            <a:r>
              <a:rPr lang="en-US" altLang="zh-CN" dirty="0"/>
              <a:t>) </a:t>
            </a:r>
            <a:r>
              <a:rPr lang="zh-CN" altLang="en-US" dirty="0"/>
              <a:t>的线性模型，使得数据集实际观测数据和预测数据（估计值）之间的残差平方和最小，数学表达式</a:t>
            </a:r>
            <a:r>
              <a:rPr lang="zh-CN" altLang="en-US" dirty="0" smtClean="0"/>
              <a:t>为</a:t>
            </a:r>
            <a:endParaRPr lang="en-US" altLang="zh-CN" dirty="0" smtClean="0"/>
          </a:p>
          <a:p>
            <a:endParaRPr lang="en-US" altLang="zh-CN" dirty="0"/>
          </a:p>
          <a:p>
            <a:endParaRPr lang="en-US" altLang="zh-CN" dirty="0"/>
          </a:p>
          <a:p>
            <a:endParaRPr lang="zh-CN" altLang="en-US" dirty="0"/>
          </a:p>
        </p:txBody>
      </p:sp>
      <p:pic>
        <p:nvPicPr>
          <p:cNvPr id="6" name="图片 5"/>
          <p:cNvPicPr>
            <a:picLocks noChangeAspect="1"/>
          </p:cNvPicPr>
          <p:nvPr/>
        </p:nvPicPr>
        <p:blipFill>
          <a:blip r:embed="rId2"/>
          <a:stretch>
            <a:fillRect/>
          </a:stretch>
        </p:blipFill>
        <p:spPr>
          <a:xfrm>
            <a:off x="7955583" y="4241870"/>
            <a:ext cx="3657600" cy="2686050"/>
          </a:xfrm>
          <a:prstGeom prst="rect">
            <a:avLst/>
          </a:prstGeom>
        </p:spPr>
      </p:pic>
      <p:sp>
        <p:nvSpPr>
          <p:cNvPr id="10" name="内容占位符 2"/>
          <p:cNvSpPr txBox="1">
            <a:spLocks/>
          </p:cNvSpPr>
          <p:nvPr/>
        </p:nvSpPr>
        <p:spPr>
          <a:xfrm>
            <a:off x="460488" y="4414584"/>
            <a:ext cx="4346182" cy="2340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en-US" altLang="zh-CN" dirty="0" smtClean="0"/>
          </a:p>
          <a:p>
            <a:r>
              <a:rPr lang="en-US" altLang="zh-CN" dirty="0" err="1" smtClean="0"/>
              <a:t>LinearRegression</a:t>
            </a:r>
            <a:r>
              <a:rPr lang="en-US" altLang="zh-CN" dirty="0" smtClean="0"/>
              <a:t> </a:t>
            </a:r>
            <a:r>
              <a:rPr lang="zh-CN" altLang="en-US" dirty="0" smtClean="0"/>
              <a:t>会调用 </a:t>
            </a:r>
            <a:r>
              <a:rPr lang="en-US" altLang="zh-CN" dirty="0" smtClean="0"/>
              <a:t>fit </a:t>
            </a:r>
            <a:r>
              <a:rPr lang="zh-CN" altLang="en-US" dirty="0" smtClean="0"/>
              <a:t>方法来拟合数组 </a:t>
            </a:r>
            <a:r>
              <a:rPr lang="en-US" altLang="zh-CN" dirty="0" smtClean="0"/>
              <a:t>X</a:t>
            </a:r>
            <a:r>
              <a:rPr lang="zh-CN" altLang="en-US" dirty="0" smtClean="0"/>
              <a:t>， </a:t>
            </a:r>
            <a:r>
              <a:rPr lang="en-US" altLang="zh-CN" dirty="0" smtClean="0"/>
              <a:t>y</a:t>
            </a:r>
            <a:r>
              <a:rPr lang="zh-CN" altLang="en-US" dirty="0" smtClean="0"/>
              <a:t>，并且将线性模型的系数 </a:t>
            </a:r>
            <a:r>
              <a:rPr lang="en-US" altLang="zh-CN" dirty="0" smtClean="0"/>
              <a:t>w </a:t>
            </a:r>
            <a:r>
              <a:rPr lang="zh-CN" altLang="en-US" dirty="0" smtClean="0"/>
              <a:t>存储在其成员变量 </a:t>
            </a:r>
            <a:r>
              <a:rPr lang="en-US" altLang="zh-CN" dirty="0" err="1" smtClean="0"/>
              <a:t>coef</a:t>
            </a:r>
            <a:r>
              <a:rPr lang="en-US" altLang="zh-CN" dirty="0" smtClean="0"/>
              <a:t>_ </a:t>
            </a:r>
            <a:r>
              <a:rPr lang="zh-CN" altLang="en-US" dirty="0" smtClean="0"/>
              <a:t>中</a:t>
            </a:r>
            <a:endParaRPr lang="en-US" altLang="zh-CN" dirty="0" smtClean="0"/>
          </a:p>
          <a:p>
            <a:endParaRPr lang="en-US" altLang="zh-CN" dirty="0" smtClean="0"/>
          </a:p>
          <a:p>
            <a:endParaRPr lang="zh-CN" altLang="en-US" dirty="0"/>
          </a:p>
        </p:txBody>
      </p:sp>
      <p:pic>
        <p:nvPicPr>
          <p:cNvPr id="8" name="图片 7"/>
          <p:cNvPicPr>
            <a:picLocks noChangeAspect="1"/>
          </p:cNvPicPr>
          <p:nvPr/>
        </p:nvPicPr>
        <p:blipFill>
          <a:blip r:embed="rId3"/>
          <a:stretch>
            <a:fillRect/>
          </a:stretch>
        </p:blipFill>
        <p:spPr>
          <a:xfrm>
            <a:off x="3675089" y="2738774"/>
            <a:ext cx="3752850" cy="1914525"/>
          </a:xfrm>
          <a:prstGeom prst="rect">
            <a:avLst/>
          </a:prstGeom>
        </p:spPr>
      </p:pic>
    </p:spTree>
    <p:extLst>
      <p:ext uri="{BB962C8B-B14F-4D97-AF65-F5344CB8AC3E}">
        <p14:creationId xmlns:p14="http://schemas.microsoft.com/office/powerpoint/2010/main" val="41424805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828984" y="2181049"/>
            <a:ext cx="4526398" cy="3755140"/>
          </a:xfrm>
          <a:prstGeom prst="rect">
            <a:avLst/>
          </a:prstGeom>
        </p:spPr>
      </p:pic>
    </p:spTree>
    <p:extLst>
      <p:ext uri="{BB962C8B-B14F-4D97-AF65-F5344CB8AC3E}">
        <p14:creationId xmlns:p14="http://schemas.microsoft.com/office/powerpoint/2010/main" val="2609285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sklearn.linear_model.LinearRegression(</a:t>
            </a:r>
            <a:r>
              <a:rPr lang="en-US" altLang="zh-CN" dirty="0" err="1" smtClean="0"/>
              <a:t>fit_intercept</a:t>
            </a:r>
            <a:r>
              <a:rPr lang="en-US" altLang="zh-CN" dirty="0" smtClean="0"/>
              <a:t>=True</a:t>
            </a:r>
            <a:r>
              <a:rPr lang="en-US" altLang="zh-CN" dirty="0"/>
              <a:t>, normalize=False, </a:t>
            </a:r>
            <a:r>
              <a:rPr lang="en-US" altLang="zh-CN" dirty="0" err="1"/>
              <a:t>copy_X</a:t>
            </a:r>
            <a:r>
              <a:rPr lang="en-US" altLang="zh-CN" dirty="0"/>
              <a:t>=True, </a:t>
            </a:r>
            <a:r>
              <a:rPr lang="en-US" altLang="zh-CN" dirty="0" err="1"/>
              <a:t>n_jobs</a:t>
            </a:r>
            <a:r>
              <a:rPr lang="en-US" altLang="zh-CN" dirty="0"/>
              <a:t>=1</a:t>
            </a:r>
            <a:r>
              <a:rPr lang="en-US" altLang="zh-CN" dirty="0" smtClean="0"/>
              <a:t>)</a:t>
            </a:r>
            <a:endParaRPr lang="zh-CN" altLang="en-US" dirty="0"/>
          </a:p>
        </p:txBody>
      </p:sp>
      <p:sp>
        <p:nvSpPr>
          <p:cNvPr id="4" name="矩形 3"/>
          <p:cNvSpPr/>
          <p:nvPr/>
        </p:nvSpPr>
        <p:spPr>
          <a:xfrm>
            <a:off x="680320" y="2227221"/>
            <a:ext cx="7144677" cy="3139321"/>
          </a:xfrm>
          <a:prstGeom prst="rect">
            <a:avLst/>
          </a:prstGeom>
        </p:spPr>
        <p:txBody>
          <a:bodyPr wrap="square">
            <a:spAutoFit/>
          </a:bodyPr>
          <a:lstStyle/>
          <a:p>
            <a:r>
              <a:rPr lang="en-US" altLang="zh-CN" dirty="0"/>
              <a:t>from </a:t>
            </a:r>
            <a:r>
              <a:rPr lang="en-US" altLang="zh-CN" dirty="0" err="1"/>
              <a:t>sklearn</a:t>
            </a:r>
            <a:r>
              <a:rPr lang="en-US" altLang="zh-CN" dirty="0"/>
              <a:t> import </a:t>
            </a:r>
            <a:r>
              <a:rPr lang="en-US" altLang="zh-CN" dirty="0" err="1"/>
              <a:t>linear_model</a:t>
            </a:r>
            <a:endParaRPr lang="en-US" altLang="zh-CN" dirty="0"/>
          </a:p>
          <a:p>
            <a:r>
              <a:rPr lang="en-US" altLang="zh-CN" dirty="0" err="1" smtClean="0"/>
              <a:t>reg</a:t>
            </a:r>
            <a:r>
              <a:rPr lang="en-US" altLang="zh-CN" dirty="0" smtClean="0"/>
              <a:t> </a:t>
            </a:r>
            <a:r>
              <a:rPr lang="en-US" altLang="zh-CN" dirty="0"/>
              <a:t>= </a:t>
            </a:r>
            <a:r>
              <a:rPr lang="en-US" altLang="zh-CN" dirty="0" err="1"/>
              <a:t>linear_model.LinearRegression</a:t>
            </a:r>
            <a:r>
              <a:rPr lang="en-US" altLang="zh-CN" dirty="0"/>
              <a:t>()</a:t>
            </a:r>
          </a:p>
          <a:p>
            <a:r>
              <a:rPr lang="es-ES" altLang="zh-CN" dirty="0" smtClean="0"/>
              <a:t>X </a:t>
            </a:r>
            <a:r>
              <a:rPr lang="es-ES" altLang="zh-CN" dirty="0"/>
              <a:t>= [[0,0],[1,1],[2,2]] </a:t>
            </a:r>
            <a:endParaRPr lang="es-ES" altLang="zh-CN" dirty="0" smtClean="0"/>
          </a:p>
          <a:p>
            <a:r>
              <a:rPr lang="es-ES" altLang="zh-CN" dirty="0" smtClean="0"/>
              <a:t>y </a:t>
            </a:r>
            <a:r>
              <a:rPr lang="es-ES" altLang="zh-CN" dirty="0"/>
              <a:t>= [0,1,2] </a:t>
            </a:r>
            <a:endParaRPr lang="es-ES" altLang="zh-CN" dirty="0" smtClean="0"/>
          </a:p>
          <a:p>
            <a:r>
              <a:rPr lang="en-US" altLang="zh-CN" dirty="0" err="1"/>
              <a:t>reg</a:t>
            </a:r>
            <a:r>
              <a:rPr lang="es-ES" altLang="zh-CN" dirty="0" smtClean="0"/>
              <a:t>.fit(X,y</a:t>
            </a:r>
            <a:r>
              <a:rPr lang="es-ES" altLang="zh-CN" dirty="0"/>
              <a:t>)</a:t>
            </a:r>
            <a:endParaRPr lang="en-US" altLang="zh-CN" dirty="0"/>
          </a:p>
          <a:p>
            <a:endParaRPr lang="en-US" altLang="zh-CN" dirty="0" smtClean="0"/>
          </a:p>
          <a:p>
            <a:endParaRPr lang="en-US" altLang="zh-CN" dirty="0"/>
          </a:p>
          <a:p>
            <a:r>
              <a:rPr lang="en-US" altLang="zh-CN" dirty="0" err="1" smtClean="0"/>
              <a:t>reg.coef</a:t>
            </a:r>
            <a:r>
              <a:rPr lang="en-US" altLang="zh-CN" dirty="0" smtClean="0"/>
              <a:t>_</a:t>
            </a:r>
          </a:p>
          <a:p>
            <a:endParaRPr lang="en-US" altLang="zh-CN" dirty="0"/>
          </a:p>
          <a:p>
            <a:endParaRPr lang="en-US" altLang="zh-CN" dirty="0" smtClean="0"/>
          </a:p>
          <a:p>
            <a:r>
              <a:rPr lang="en-US" altLang="zh-CN" dirty="0" err="1"/>
              <a:t>reg.intercept</a:t>
            </a:r>
            <a:r>
              <a:rPr lang="en-US" altLang="zh-CN" dirty="0"/>
              <a:t>_</a:t>
            </a:r>
          </a:p>
        </p:txBody>
      </p:sp>
      <p:pic>
        <p:nvPicPr>
          <p:cNvPr id="5" name="图片 4"/>
          <p:cNvPicPr>
            <a:picLocks noChangeAspect="1"/>
          </p:cNvPicPr>
          <p:nvPr/>
        </p:nvPicPr>
        <p:blipFill>
          <a:blip r:embed="rId2"/>
          <a:stretch>
            <a:fillRect/>
          </a:stretch>
        </p:blipFill>
        <p:spPr>
          <a:xfrm>
            <a:off x="769039" y="3814004"/>
            <a:ext cx="8039100" cy="314325"/>
          </a:xfrm>
          <a:prstGeom prst="rect">
            <a:avLst/>
          </a:prstGeom>
        </p:spPr>
      </p:pic>
      <p:pic>
        <p:nvPicPr>
          <p:cNvPr id="6" name="图片 5"/>
          <p:cNvPicPr>
            <a:picLocks noChangeAspect="1"/>
          </p:cNvPicPr>
          <p:nvPr/>
        </p:nvPicPr>
        <p:blipFill>
          <a:blip r:embed="rId3"/>
          <a:stretch>
            <a:fillRect/>
          </a:stretch>
        </p:blipFill>
        <p:spPr>
          <a:xfrm>
            <a:off x="769039" y="4596278"/>
            <a:ext cx="1914525" cy="285750"/>
          </a:xfrm>
          <a:prstGeom prst="rect">
            <a:avLst/>
          </a:prstGeom>
        </p:spPr>
      </p:pic>
      <p:pic>
        <p:nvPicPr>
          <p:cNvPr id="11" name="图片 10"/>
          <p:cNvPicPr>
            <a:picLocks noChangeAspect="1"/>
          </p:cNvPicPr>
          <p:nvPr/>
        </p:nvPicPr>
        <p:blipFill>
          <a:blip r:embed="rId4"/>
          <a:stretch>
            <a:fillRect/>
          </a:stretch>
        </p:blipFill>
        <p:spPr>
          <a:xfrm>
            <a:off x="769039" y="5356468"/>
            <a:ext cx="1828800" cy="304800"/>
          </a:xfrm>
          <a:prstGeom prst="rect">
            <a:avLst/>
          </a:prstGeom>
        </p:spPr>
      </p:pic>
      <p:pic>
        <p:nvPicPr>
          <p:cNvPr id="12" name="图片 11"/>
          <p:cNvPicPr>
            <a:picLocks noChangeAspect="1"/>
          </p:cNvPicPr>
          <p:nvPr/>
        </p:nvPicPr>
        <p:blipFill>
          <a:blip r:embed="rId5"/>
          <a:stretch>
            <a:fillRect/>
          </a:stretch>
        </p:blipFill>
        <p:spPr>
          <a:xfrm>
            <a:off x="4072147" y="4486654"/>
            <a:ext cx="3752850" cy="1914525"/>
          </a:xfrm>
          <a:prstGeom prst="rect">
            <a:avLst/>
          </a:prstGeom>
        </p:spPr>
      </p:pic>
    </p:spTree>
    <p:extLst>
      <p:ext uri="{BB962C8B-B14F-4D97-AF65-F5344CB8AC3E}">
        <p14:creationId xmlns:p14="http://schemas.microsoft.com/office/powerpoint/2010/main" val="32131322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参数值</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795135" y="1691235"/>
            <a:ext cx="9772650" cy="5166765"/>
          </a:xfrm>
          <a:prstGeom prst="rect">
            <a:avLst/>
          </a:prstGeom>
        </p:spPr>
      </p:pic>
      <p:sp>
        <p:nvSpPr>
          <p:cNvPr id="5" name="文本框 4"/>
          <p:cNvSpPr txBox="1"/>
          <p:nvPr/>
        </p:nvSpPr>
        <p:spPr>
          <a:xfrm>
            <a:off x="6619285" y="1649500"/>
            <a:ext cx="2031325" cy="369332"/>
          </a:xfrm>
          <a:prstGeom prst="rect">
            <a:avLst/>
          </a:prstGeom>
          <a:noFill/>
        </p:spPr>
        <p:txBody>
          <a:bodyPr wrap="none" rtlCol="0">
            <a:spAutoFit/>
          </a:bodyPr>
          <a:lstStyle/>
          <a:p>
            <a:r>
              <a:rPr lang="zh-CN" altLang="en-US" dirty="0" smtClean="0">
                <a:solidFill>
                  <a:schemeClr val="bg1"/>
                </a:solidFill>
              </a:rPr>
              <a:t>实现需要计算截距</a:t>
            </a:r>
            <a:endParaRPr lang="zh-CN" altLang="en-US" dirty="0">
              <a:solidFill>
                <a:schemeClr val="bg1"/>
              </a:solidFill>
            </a:endParaRPr>
          </a:p>
        </p:txBody>
      </p:sp>
      <p:sp>
        <p:nvSpPr>
          <p:cNvPr id="6" name="文本框 5"/>
          <p:cNvSpPr txBox="1"/>
          <p:nvPr/>
        </p:nvSpPr>
        <p:spPr>
          <a:xfrm>
            <a:off x="6619285" y="2772173"/>
            <a:ext cx="2262158" cy="369332"/>
          </a:xfrm>
          <a:prstGeom prst="rect">
            <a:avLst/>
          </a:prstGeom>
          <a:noFill/>
        </p:spPr>
        <p:txBody>
          <a:bodyPr wrap="none" rtlCol="0">
            <a:spAutoFit/>
          </a:bodyPr>
          <a:lstStyle/>
          <a:p>
            <a:r>
              <a:rPr lang="zh-CN" altLang="en-US" dirty="0" smtClean="0">
                <a:solidFill>
                  <a:schemeClr val="bg1"/>
                </a:solidFill>
              </a:rPr>
              <a:t>是否忽略标准化步骤</a:t>
            </a:r>
            <a:endParaRPr lang="zh-CN" altLang="en-US" dirty="0">
              <a:solidFill>
                <a:schemeClr val="bg1"/>
              </a:solidFill>
            </a:endParaRPr>
          </a:p>
        </p:txBody>
      </p:sp>
    </p:spTree>
    <p:extLst>
      <p:ext uri="{BB962C8B-B14F-4D97-AF65-F5344CB8AC3E}">
        <p14:creationId xmlns:p14="http://schemas.microsoft.com/office/powerpoint/2010/main" val="221469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属性值</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680321" y="1834166"/>
            <a:ext cx="9753600" cy="2552700"/>
          </a:xfrm>
          <a:prstGeom prst="rect">
            <a:avLst/>
          </a:prstGeom>
        </p:spPr>
      </p:pic>
      <p:sp>
        <p:nvSpPr>
          <p:cNvPr id="5" name="文本框 4"/>
          <p:cNvSpPr txBox="1"/>
          <p:nvPr/>
        </p:nvSpPr>
        <p:spPr>
          <a:xfrm>
            <a:off x="7606513" y="1464834"/>
            <a:ext cx="1845377" cy="369332"/>
          </a:xfrm>
          <a:prstGeom prst="rect">
            <a:avLst/>
          </a:prstGeom>
          <a:noFill/>
        </p:spPr>
        <p:txBody>
          <a:bodyPr wrap="none" rtlCol="0">
            <a:spAutoFit/>
          </a:bodyPr>
          <a:lstStyle/>
          <a:p>
            <a:r>
              <a:rPr lang="zh-CN" altLang="en-US" dirty="0" smtClean="0">
                <a:solidFill>
                  <a:schemeClr val="bg1"/>
                </a:solidFill>
              </a:rPr>
              <a:t>存储</a:t>
            </a:r>
            <a:r>
              <a:rPr lang="en-US" altLang="zh-CN" dirty="0" smtClean="0">
                <a:solidFill>
                  <a:schemeClr val="bg1"/>
                </a:solidFill>
              </a:rPr>
              <a:t>w</a:t>
            </a:r>
            <a:r>
              <a:rPr lang="en-US" altLang="zh-CN" baseline="-25000" dirty="0" smtClean="0">
                <a:solidFill>
                  <a:schemeClr val="bg1"/>
                </a:solidFill>
              </a:rPr>
              <a:t>1</a:t>
            </a:r>
            <a:r>
              <a:rPr lang="zh-CN" altLang="en-US" dirty="0" smtClean="0">
                <a:solidFill>
                  <a:schemeClr val="bg1"/>
                </a:solidFill>
              </a:rPr>
              <a:t>到</a:t>
            </a:r>
            <a:r>
              <a:rPr lang="en-US" altLang="zh-CN" dirty="0" err="1" smtClean="0">
                <a:solidFill>
                  <a:schemeClr val="bg1"/>
                </a:solidFill>
              </a:rPr>
              <a:t>w</a:t>
            </a:r>
            <a:r>
              <a:rPr lang="en-US" altLang="zh-CN" baseline="-25000" dirty="0" err="1" smtClean="0">
                <a:solidFill>
                  <a:schemeClr val="bg1"/>
                </a:solidFill>
              </a:rPr>
              <a:t>n</a:t>
            </a:r>
            <a:r>
              <a:rPr lang="zh-CN" altLang="en-US" dirty="0" smtClean="0">
                <a:solidFill>
                  <a:schemeClr val="bg1"/>
                </a:solidFill>
              </a:rPr>
              <a:t>的值</a:t>
            </a:r>
            <a:endParaRPr lang="zh-CN" altLang="en-US" dirty="0">
              <a:solidFill>
                <a:schemeClr val="bg1"/>
              </a:solidFill>
            </a:endParaRPr>
          </a:p>
        </p:txBody>
      </p:sp>
      <p:sp>
        <p:nvSpPr>
          <p:cNvPr id="6" name="文本框 5"/>
          <p:cNvSpPr txBox="1"/>
          <p:nvPr/>
        </p:nvSpPr>
        <p:spPr>
          <a:xfrm>
            <a:off x="7668341" y="1834166"/>
            <a:ext cx="1074333" cy="369332"/>
          </a:xfrm>
          <a:prstGeom prst="rect">
            <a:avLst/>
          </a:prstGeom>
          <a:noFill/>
        </p:spPr>
        <p:txBody>
          <a:bodyPr wrap="none" rtlCol="0">
            <a:spAutoFit/>
          </a:bodyPr>
          <a:lstStyle/>
          <a:p>
            <a:r>
              <a:rPr lang="en-US" altLang="zh-CN" dirty="0" smtClean="0">
                <a:solidFill>
                  <a:schemeClr val="bg1"/>
                </a:solidFill>
              </a:rPr>
              <a:t>W</a:t>
            </a:r>
            <a:r>
              <a:rPr lang="zh-CN" altLang="en-US" dirty="0" smtClean="0">
                <a:solidFill>
                  <a:schemeClr val="bg1"/>
                </a:solidFill>
              </a:rPr>
              <a:t>向量值</a:t>
            </a:r>
            <a:endParaRPr lang="zh-CN" altLang="en-US" dirty="0">
              <a:solidFill>
                <a:schemeClr val="bg1"/>
              </a:solidFill>
            </a:endParaRPr>
          </a:p>
        </p:txBody>
      </p:sp>
      <p:sp>
        <p:nvSpPr>
          <p:cNvPr id="7" name="文本框 6"/>
          <p:cNvSpPr txBox="1"/>
          <p:nvPr/>
        </p:nvSpPr>
        <p:spPr>
          <a:xfrm>
            <a:off x="7668341" y="3899556"/>
            <a:ext cx="877163" cy="369332"/>
          </a:xfrm>
          <a:prstGeom prst="rect">
            <a:avLst/>
          </a:prstGeom>
          <a:noFill/>
        </p:spPr>
        <p:txBody>
          <a:bodyPr wrap="none" rtlCol="0">
            <a:spAutoFit/>
          </a:bodyPr>
          <a:lstStyle/>
          <a:p>
            <a:r>
              <a:rPr lang="zh-CN" altLang="en-US" dirty="0" smtClean="0">
                <a:solidFill>
                  <a:schemeClr val="bg1"/>
                </a:solidFill>
              </a:rPr>
              <a:t>截距值</a:t>
            </a:r>
            <a:endParaRPr lang="zh-CN" altLang="en-US" dirty="0">
              <a:solidFill>
                <a:schemeClr val="bg1"/>
              </a:solidFill>
            </a:endParaRPr>
          </a:p>
        </p:txBody>
      </p:sp>
    </p:spTree>
    <p:extLst>
      <p:ext uri="{BB962C8B-B14F-4D97-AF65-F5344CB8AC3E}">
        <p14:creationId xmlns:p14="http://schemas.microsoft.com/office/powerpoint/2010/main" val="50315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8346" y="502375"/>
            <a:ext cx="9613861" cy="1080938"/>
          </a:xfrm>
        </p:spPr>
        <p:txBody>
          <a:bodyPr/>
          <a:lstStyle/>
          <a:p>
            <a:r>
              <a:rPr lang="zh-CN" altLang="en-US" dirty="0" smtClean="0"/>
              <a:t>训练</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455428" y="1521918"/>
            <a:ext cx="9248775" cy="5229225"/>
          </a:xfrm>
          <a:prstGeom prst="rect">
            <a:avLst/>
          </a:prstGeom>
        </p:spPr>
      </p:pic>
      <p:sp>
        <p:nvSpPr>
          <p:cNvPr id="5" name="文本框 4"/>
          <p:cNvSpPr txBox="1"/>
          <p:nvPr/>
        </p:nvSpPr>
        <p:spPr>
          <a:xfrm>
            <a:off x="6311787" y="3146077"/>
            <a:ext cx="1338828" cy="369332"/>
          </a:xfrm>
          <a:prstGeom prst="rect">
            <a:avLst/>
          </a:prstGeom>
          <a:noFill/>
        </p:spPr>
        <p:txBody>
          <a:bodyPr wrap="none" rtlCol="0">
            <a:spAutoFit/>
          </a:bodyPr>
          <a:lstStyle/>
          <a:p>
            <a:r>
              <a:rPr lang="zh-CN" altLang="en-US" dirty="0" smtClean="0">
                <a:solidFill>
                  <a:schemeClr val="bg1"/>
                </a:solidFill>
              </a:rPr>
              <a:t>数列或矩阵</a:t>
            </a:r>
            <a:endParaRPr lang="zh-CN" altLang="en-US" dirty="0">
              <a:solidFill>
                <a:schemeClr val="bg1"/>
              </a:solidFill>
            </a:endParaRPr>
          </a:p>
        </p:txBody>
      </p:sp>
      <p:sp>
        <p:nvSpPr>
          <p:cNvPr id="6" name="文本框 5"/>
          <p:cNvSpPr txBox="1"/>
          <p:nvPr/>
        </p:nvSpPr>
        <p:spPr>
          <a:xfrm>
            <a:off x="7904571" y="3767198"/>
            <a:ext cx="877163" cy="369332"/>
          </a:xfrm>
          <a:prstGeom prst="rect">
            <a:avLst/>
          </a:prstGeom>
          <a:noFill/>
        </p:spPr>
        <p:txBody>
          <a:bodyPr wrap="none" rtlCol="0">
            <a:spAutoFit/>
          </a:bodyPr>
          <a:lstStyle/>
          <a:p>
            <a:r>
              <a:rPr lang="zh-CN" altLang="en-US" dirty="0" smtClean="0">
                <a:solidFill>
                  <a:schemeClr val="bg1"/>
                </a:solidFill>
              </a:rPr>
              <a:t>目标值</a:t>
            </a:r>
            <a:endParaRPr lang="zh-CN" altLang="en-US" dirty="0">
              <a:solidFill>
                <a:schemeClr val="bg1"/>
              </a:solidFill>
            </a:endParaRPr>
          </a:p>
        </p:txBody>
      </p:sp>
    </p:spTree>
    <p:extLst>
      <p:ext uri="{BB962C8B-B14F-4D97-AF65-F5344CB8AC3E}">
        <p14:creationId xmlns:p14="http://schemas.microsoft.com/office/powerpoint/2010/main" val="28170411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预测</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548663" y="2241163"/>
            <a:ext cx="7877175" cy="3314700"/>
          </a:xfrm>
          <a:prstGeom prst="rect">
            <a:avLst/>
          </a:prstGeom>
        </p:spPr>
      </p:pic>
    </p:spTree>
    <p:extLst>
      <p:ext uri="{BB962C8B-B14F-4D97-AF65-F5344CB8AC3E}">
        <p14:creationId xmlns:p14="http://schemas.microsoft.com/office/powerpoint/2010/main" val="1344659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4408" y="587634"/>
            <a:ext cx="6096000" cy="5909310"/>
          </a:xfrm>
          <a:prstGeom prst="rect">
            <a:avLst/>
          </a:prstGeom>
        </p:spPr>
        <p:txBody>
          <a:bodyPr>
            <a:spAutoFit/>
          </a:bodyPr>
          <a:lstStyle/>
          <a:p>
            <a:r>
              <a:rPr lang="en-US" altLang="zh-CN" dirty="0" smtClean="0"/>
              <a:t>import </a:t>
            </a:r>
            <a:r>
              <a:rPr lang="en-US" altLang="zh-CN" dirty="0" err="1" smtClean="0"/>
              <a:t>matplotlib.pyplot</a:t>
            </a:r>
            <a:r>
              <a:rPr lang="en-US" altLang="zh-CN" dirty="0" smtClean="0"/>
              <a:t> as </a:t>
            </a:r>
            <a:r>
              <a:rPr lang="en-US" altLang="zh-CN" dirty="0" err="1" smtClean="0"/>
              <a:t>plt</a:t>
            </a:r>
            <a:endParaRPr lang="en-US" altLang="zh-CN" dirty="0" smtClean="0"/>
          </a:p>
          <a:p>
            <a:r>
              <a:rPr lang="en-US" altLang="zh-CN" dirty="0" smtClean="0"/>
              <a:t>import </a:t>
            </a:r>
            <a:r>
              <a:rPr lang="en-US" altLang="zh-CN" dirty="0" err="1" smtClean="0"/>
              <a:t>numpy</a:t>
            </a:r>
            <a:r>
              <a:rPr lang="en-US" altLang="zh-CN" dirty="0" smtClean="0"/>
              <a:t> as np</a:t>
            </a:r>
          </a:p>
          <a:p>
            <a:r>
              <a:rPr lang="en-US" altLang="zh-CN" dirty="0" smtClean="0"/>
              <a:t>from </a:t>
            </a:r>
            <a:r>
              <a:rPr lang="en-US" altLang="zh-CN" dirty="0" err="1" smtClean="0"/>
              <a:t>sklearn</a:t>
            </a:r>
            <a:r>
              <a:rPr lang="en-US" altLang="zh-CN" dirty="0" smtClean="0"/>
              <a:t> import datasets, </a:t>
            </a:r>
            <a:r>
              <a:rPr lang="en-US" altLang="zh-CN" dirty="0" err="1" smtClean="0"/>
              <a:t>linear_model</a:t>
            </a:r>
            <a:endParaRPr lang="en-US" altLang="zh-CN" dirty="0" smtClean="0"/>
          </a:p>
          <a:p>
            <a:r>
              <a:rPr lang="en-US" altLang="zh-CN" dirty="0" smtClean="0"/>
              <a:t>from </a:t>
            </a:r>
            <a:r>
              <a:rPr lang="en-US" altLang="zh-CN" dirty="0" err="1" smtClean="0"/>
              <a:t>sklearn.metrics</a:t>
            </a:r>
            <a:r>
              <a:rPr lang="en-US" altLang="zh-CN" dirty="0" smtClean="0"/>
              <a:t> import </a:t>
            </a:r>
            <a:r>
              <a:rPr lang="en-US" altLang="zh-CN" dirty="0" err="1" smtClean="0"/>
              <a:t>mean_squared_error</a:t>
            </a:r>
            <a:r>
              <a:rPr lang="en-US" altLang="zh-CN" dirty="0" smtClean="0"/>
              <a:t>, r2_score</a:t>
            </a:r>
          </a:p>
          <a:p>
            <a:endParaRPr lang="en-US" altLang="zh-CN" dirty="0" smtClean="0"/>
          </a:p>
          <a:p>
            <a:r>
              <a:rPr lang="en-US" altLang="zh-CN" dirty="0" smtClean="0"/>
              <a:t># </a:t>
            </a:r>
            <a:r>
              <a:rPr lang="zh-CN" altLang="en-US" dirty="0" smtClean="0"/>
              <a:t>装入数据集</a:t>
            </a:r>
            <a:endParaRPr lang="en-US" altLang="zh-CN" dirty="0" smtClean="0"/>
          </a:p>
          <a:p>
            <a:r>
              <a:rPr lang="en-US" altLang="zh-CN" dirty="0" smtClean="0"/>
              <a:t>diabetes = </a:t>
            </a:r>
            <a:r>
              <a:rPr lang="en-US" altLang="zh-CN" dirty="0" err="1" smtClean="0"/>
              <a:t>datasets.load_diabetes</a:t>
            </a:r>
            <a:r>
              <a:rPr lang="en-US" altLang="zh-CN" dirty="0" smtClean="0"/>
              <a:t>()</a:t>
            </a:r>
          </a:p>
          <a:p>
            <a:endParaRPr lang="en-US" altLang="zh-CN" dirty="0" smtClean="0"/>
          </a:p>
          <a:p>
            <a:endParaRPr lang="en-US" altLang="zh-CN" dirty="0" smtClean="0"/>
          </a:p>
          <a:p>
            <a:r>
              <a:rPr lang="en-US" altLang="zh-CN" dirty="0" smtClean="0"/>
              <a:t># </a:t>
            </a:r>
            <a:r>
              <a:rPr lang="zh-CN" altLang="en-US" dirty="0" smtClean="0"/>
              <a:t>选取一个特征值</a:t>
            </a:r>
            <a:endParaRPr lang="en-US" altLang="zh-CN" dirty="0" smtClean="0"/>
          </a:p>
          <a:p>
            <a:r>
              <a:rPr lang="en-US" altLang="zh-CN" dirty="0" err="1" smtClean="0"/>
              <a:t>diabetes_X</a:t>
            </a:r>
            <a:r>
              <a:rPr lang="en-US" altLang="zh-CN" dirty="0" smtClean="0"/>
              <a:t> = </a:t>
            </a:r>
            <a:r>
              <a:rPr lang="en-US" altLang="zh-CN" dirty="0" err="1" smtClean="0"/>
              <a:t>diabetes.data</a:t>
            </a:r>
            <a:r>
              <a:rPr lang="en-US" altLang="zh-CN" dirty="0" smtClean="0"/>
              <a:t>[:, </a:t>
            </a:r>
            <a:r>
              <a:rPr lang="en-US" altLang="zh-CN" dirty="0" err="1" smtClean="0"/>
              <a:t>np.newaxis</a:t>
            </a:r>
            <a:r>
              <a:rPr lang="en-US" altLang="zh-CN" dirty="0" smtClean="0"/>
              <a:t>, 2]</a:t>
            </a:r>
          </a:p>
          <a:p>
            <a:endParaRPr lang="en-US" altLang="zh-CN" dirty="0" smtClean="0"/>
          </a:p>
          <a:p>
            <a:r>
              <a:rPr lang="en-US" altLang="zh-CN" dirty="0" smtClean="0"/>
              <a:t># </a:t>
            </a:r>
            <a:r>
              <a:rPr lang="zh-CN" altLang="en-US" dirty="0" smtClean="0"/>
              <a:t>特征值分离为训练集和样本集</a:t>
            </a:r>
            <a:endParaRPr lang="en-US" altLang="zh-CN" dirty="0" smtClean="0"/>
          </a:p>
          <a:p>
            <a:r>
              <a:rPr lang="en-US" altLang="zh-CN" dirty="0" err="1" smtClean="0"/>
              <a:t>diabetes_X_train</a:t>
            </a:r>
            <a:r>
              <a:rPr lang="en-US" altLang="zh-CN" dirty="0" smtClean="0"/>
              <a:t> = </a:t>
            </a:r>
            <a:r>
              <a:rPr lang="en-US" altLang="zh-CN" dirty="0" err="1" smtClean="0"/>
              <a:t>diabetes_X</a:t>
            </a:r>
            <a:r>
              <a:rPr lang="en-US" altLang="zh-CN" dirty="0" smtClean="0"/>
              <a:t>[:-20]</a:t>
            </a:r>
          </a:p>
          <a:p>
            <a:r>
              <a:rPr lang="en-US" altLang="zh-CN" dirty="0" err="1" smtClean="0"/>
              <a:t>diabetes_X_test</a:t>
            </a:r>
            <a:r>
              <a:rPr lang="en-US" altLang="zh-CN" dirty="0" smtClean="0"/>
              <a:t> = </a:t>
            </a:r>
            <a:r>
              <a:rPr lang="en-US" altLang="zh-CN" dirty="0" err="1" smtClean="0"/>
              <a:t>diabetes_X</a:t>
            </a:r>
            <a:r>
              <a:rPr lang="en-US" altLang="zh-CN" dirty="0" smtClean="0"/>
              <a:t>[-20:]</a:t>
            </a:r>
          </a:p>
          <a:p>
            <a:r>
              <a:rPr lang="en-US" altLang="zh-CN" dirty="0" err="1" smtClean="0">
                <a:solidFill>
                  <a:srgbClr val="002060"/>
                </a:solidFill>
              </a:rPr>
              <a:t>diabetes_X_train</a:t>
            </a:r>
            <a:endParaRPr lang="en-US" altLang="zh-CN" dirty="0" smtClean="0">
              <a:solidFill>
                <a:srgbClr val="002060"/>
              </a:solidFill>
            </a:endParaRPr>
          </a:p>
          <a:p>
            <a:r>
              <a:rPr lang="en-US" altLang="zh-CN" dirty="0" smtClean="0"/>
              <a:t>#</a:t>
            </a:r>
            <a:r>
              <a:rPr lang="zh-CN" altLang="en-US" dirty="0" smtClean="0"/>
              <a:t>目标值</a:t>
            </a:r>
            <a:r>
              <a:rPr lang="zh-CN" altLang="en-US" dirty="0"/>
              <a:t>分离为训练集和样本集</a:t>
            </a:r>
            <a:endParaRPr lang="en-US" altLang="zh-CN" dirty="0" smtClean="0"/>
          </a:p>
          <a:p>
            <a:r>
              <a:rPr lang="en-US" altLang="zh-CN" dirty="0" err="1" smtClean="0"/>
              <a:t>diabetes_y_train</a:t>
            </a:r>
            <a:r>
              <a:rPr lang="en-US" altLang="zh-CN" dirty="0" smtClean="0"/>
              <a:t> = </a:t>
            </a:r>
            <a:r>
              <a:rPr lang="en-US" altLang="zh-CN" dirty="0" err="1" smtClean="0"/>
              <a:t>diabetes.target</a:t>
            </a:r>
            <a:r>
              <a:rPr lang="en-US" altLang="zh-CN" dirty="0" smtClean="0"/>
              <a:t>[:-20]</a:t>
            </a:r>
          </a:p>
          <a:p>
            <a:r>
              <a:rPr lang="en-US" altLang="zh-CN" dirty="0" err="1" smtClean="0"/>
              <a:t>diabetes_y_test</a:t>
            </a:r>
            <a:r>
              <a:rPr lang="en-US" altLang="zh-CN" dirty="0" smtClean="0"/>
              <a:t> = </a:t>
            </a:r>
            <a:r>
              <a:rPr lang="en-US" altLang="zh-CN" dirty="0" err="1" smtClean="0"/>
              <a:t>diabetes.target</a:t>
            </a:r>
            <a:r>
              <a:rPr lang="en-US" altLang="zh-CN" dirty="0" smtClean="0"/>
              <a:t>[-20:]</a:t>
            </a:r>
          </a:p>
          <a:p>
            <a:r>
              <a:rPr lang="en-US" altLang="zh-CN" dirty="0" err="1" smtClean="0">
                <a:solidFill>
                  <a:srgbClr val="002060"/>
                </a:solidFill>
              </a:rPr>
              <a:t>diabetes_y_test</a:t>
            </a:r>
            <a:endParaRPr lang="zh-CN" altLang="en-US" dirty="0">
              <a:solidFill>
                <a:srgbClr val="002060"/>
              </a:solidFill>
            </a:endParaRPr>
          </a:p>
        </p:txBody>
      </p:sp>
      <p:sp>
        <p:nvSpPr>
          <p:cNvPr id="5" name="矩形 4"/>
          <p:cNvSpPr/>
          <p:nvPr/>
        </p:nvSpPr>
        <p:spPr>
          <a:xfrm>
            <a:off x="5843015" y="0"/>
            <a:ext cx="6096000" cy="6494085"/>
          </a:xfrm>
          <a:prstGeom prst="rect">
            <a:avLst/>
          </a:prstGeom>
        </p:spPr>
        <p:txBody>
          <a:bodyPr>
            <a:spAutoFit/>
          </a:bodyPr>
          <a:lstStyle/>
          <a:p>
            <a:r>
              <a:rPr lang="en-US" altLang="zh-CN" sz="1600" dirty="0"/>
              <a:t># Create linear regression object</a:t>
            </a:r>
          </a:p>
          <a:p>
            <a:r>
              <a:rPr lang="en-US" altLang="zh-CN" sz="1600" dirty="0" err="1"/>
              <a:t>regr</a:t>
            </a:r>
            <a:r>
              <a:rPr lang="en-US" altLang="zh-CN" sz="1600" dirty="0"/>
              <a:t> = </a:t>
            </a:r>
            <a:r>
              <a:rPr lang="en-US" altLang="zh-CN" sz="1600" dirty="0" err="1"/>
              <a:t>linear_model.LinearRegression</a:t>
            </a:r>
            <a:r>
              <a:rPr lang="en-US" altLang="zh-CN" sz="1600" dirty="0"/>
              <a:t>()</a:t>
            </a:r>
          </a:p>
          <a:p>
            <a:endParaRPr lang="en-US" altLang="zh-CN" sz="1600" dirty="0"/>
          </a:p>
          <a:p>
            <a:r>
              <a:rPr lang="en-US" altLang="zh-CN" sz="1600" dirty="0"/>
              <a:t># </a:t>
            </a:r>
            <a:r>
              <a:rPr lang="zh-CN" altLang="en-US" sz="1600" dirty="0" smtClean="0"/>
              <a:t>用训练集训练模型</a:t>
            </a:r>
            <a:endParaRPr lang="en-US" altLang="zh-CN" sz="1600" dirty="0"/>
          </a:p>
          <a:p>
            <a:r>
              <a:rPr lang="en-US" altLang="zh-CN" sz="1600" dirty="0" err="1"/>
              <a:t>regr.fit</a:t>
            </a:r>
            <a:r>
              <a:rPr lang="en-US" altLang="zh-CN" sz="1600" dirty="0"/>
              <a:t>(</a:t>
            </a:r>
            <a:r>
              <a:rPr lang="en-US" altLang="zh-CN" sz="1600" dirty="0" err="1"/>
              <a:t>diabetes_X_train</a:t>
            </a:r>
            <a:r>
              <a:rPr lang="en-US" altLang="zh-CN" sz="1600" dirty="0"/>
              <a:t>, </a:t>
            </a:r>
            <a:r>
              <a:rPr lang="en-US" altLang="zh-CN" sz="1600" dirty="0" err="1"/>
              <a:t>diabetes_y_train</a:t>
            </a:r>
            <a:r>
              <a:rPr lang="en-US" altLang="zh-CN" sz="1600" dirty="0"/>
              <a:t>)</a:t>
            </a:r>
          </a:p>
          <a:p>
            <a:endParaRPr lang="en-US" altLang="zh-CN" sz="1600" dirty="0"/>
          </a:p>
          <a:p>
            <a:r>
              <a:rPr lang="en-US" altLang="zh-CN" sz="1600" dirty="0"/>
              <a:t># </a:t>
            </a:r>
            <a:r>
              <a:rPr lang="zh-CN" altLang="en-US" sz="1600" dirty="0" smtClean="0"/>
              <a:t>用测试集测试模型</a:t>
            </a:r>
            <a:endParaRPr lang="en-US" altLang="zh-CN" sz="1600" dirty="0"/>
          </a:p>
          <a:p>
            <a:r>
              <a:rPr lang="en-US" altLang="zh-CN" sz="1600" dirty="0" err="1"/>
              <a:t>diabetes_y_pred</a:t>
            </a:r>
            <a:r>
              <a:rPr lang="en-US" altLang="zh-CN" sz="1600" dirty="0"/>
              <a:t> = </a:t>
            </a:r>
            <a:r>
              <a:rPr lang="en-US" altLang="zh-CN" sz="1600" dirty="0" err="1"/>
              <a:t>regr.predict</a:t>
            </a:r>
            <a:r>
              <a:rPr lang="en-US" altLang="zh-CN" sz="1600" dirty="0"/>
              <a:t>(</a:t>
            </a:r>
            <a:r>
              <a:rPr lang="en-US" altLang="zh-CN" sz="1600" dirty="0" err="1"/>
              <a:t>diabetes_X_test</a:t>
            </a:r>
            <a:r>
              <a:rPr lang="en-US" altLang="zh-CN" sz="1600" dirty="0"/>
              <a:t>)</a:t>
            </a:r>
          </a:p>
          <a:p>
            <a:r>
              <a:rPr lang="en-US" altLang="zh-CN" sz="1600" dirty="0" err="1">
                <a:solidFill>
                  <a:srgbClr val="002060"/>
                </a:solidFill>
              </a:rPr>
              <a:t>diabetes_y_pred</a:t>
            </a:r>
            <a:endParaRPr lang="en-US" altLang="zh-CN" sz="1600" dirty="0">
              <a:solidFill>
                <a:srgbClr val="002060"/>
              </a:solidFill>
            </a:endParaRPr>
          </a:p>
          <a:p>
            <a:r>
              <a:rPr lang="en-US" altLang="zh-CN" sz="1600" dirty="0"/>
              <a:t># The coefficients</a:t>
            </a:r>
          </a:p>
          <a:p>
            <a:r>
              <a:rPr lang="en-US" altLang="zh-CN" sz="1600" dirty="0"/>
              <a:t>print('Coefficients: \n', </a:t>
            </a:r>
            <a:r>
              <a:rPr lang="en-US" altLang="zh-CN" sz="1600" dirty="0" err="1"/>
              <a:t>regr.coef</a:t>
            </a:r>
            <a:r>
              <a:rPr lang="en-US" altLang="zh-CN" sz="1600" dirty="0"/>
              <a:t>_)</a:t>
            </a:r>
          </a:p>
          <a:p>
            <a:r>
              <a:rPr lang="en-US" altLang="zh-CN" sz="1600" dirty="0"/>
              <a:t># The mean squared error</a:t>
            </a:r>
          </a:p>
          <a:p>
            <a:r>
              <a:rPr lang="en-US" altLang="zh-CN" sz="1600" dirty="0"/>
              <a:t>print("Mean squared error: %.2f"</a:t>
            </a:r>
          </a:p>
          <a:p>
            <a:r>
              <a:rPr lang="en-US" altLang="zh-CN" sz="1600" dirty="0"/>
              <a:t>      % </a:t>
            </a:r>
            <a:r>
              <a:rPr lang="en-US" altLang="zh-CN" sz="1600" dirty="0" err="1"/>
              <a:t>mean_squared_error</a:t>
            </a:r>
            <a:r>
              <a:rPr lang="en-US" altLang="zh-CN" sz="1600" dirty="0"/>
              <a:t>(</a:t>
            </a:r>
            <a:r>
              <a:rPr lang="en-US" altLang="zh-CN" sz="1600" dirty="0" err="1"/>
              <a:t>diabetes_y_test</a:t>
            </a:r>
            <a:r>
              <a:rPr lang="en-US" altLang="zh-CN" sz="1600" dirty="0"/>
              <a:t>, </a:t>
            </a:r>
            <a:r>
              <a:rPr lang="en-US" altLang="zh-CN" sz="1600" dirty="0" err="1"/>
              <a:t>diabetes_y_pred</a:t>
            </a:r>
            <a:r>
              <a:rPr lang="en-US" altLang="zh-CN" sz="1600" dirty="0"/>
              <a:t>))</a:t>
            </a:r>
          </a:p>
          <a:p>
            <a:r>
              <a:rPr lang="en-US" altLang="zh-CN" sz="1600" dirty="0"/>
              <a:t># Explained variance score: 1 is perfect prediction</a:t>
            </a:r>
          </a:p>
          <a:p>
            <a:r>
              <a:rPr lang="en-US" altLang="zh-CN" sz="1600" dirty="0"/>
              <a:t>print('Variance score: %.2f' % r2_score(</a:t>
            </a:r>
            <a:r>
              <a:rPr lang="en-US" altLang="zh-CN" sz="1600" dirty="0" err="1"/>
              <a:t>diabetes_y_test</a:t>
            </a:r>
            <a:r>
              <a:rPr lang="en-US" altLang="zh-CN" sz="1600" dirty="0"/>
              <a:t>, </a:t>
            </a:r>
            <a:r>
              <a:rPr lang="en-US" altLang="zh-CN" sz="1600" dirty="0" err="1"/>
              <a:t>diabetes_y_pred</a:t>
            </a:r>
            <a:r>
              <a:rPr lang="en-US" altLang="zh-CN" sz="1600" dirty="0"/>
              <a:t>))</a:t>
            </a:r>
          </a:p>
          <a:p>
            <a:endParaRPr lang="en-US" altLang="zh-CN" sz="1600" dirty="0"/>
          </a:p>
          <a:p>
            <a:r>
              <a:rPr lang="en-US" altLang="zh-CN" sz="1600" dirty="0"/>
              <a:t># </a:t>
            </a:r>
            <a:r>
              <a:rPr lang="zh-CN" altLang="en-US" sz="1600" dirty="0" smtClean="0">
                <a:solidFill>
                  <a:srgbClr val="002060"/>
                </a:solidFill>
              </a:rPr>
              <a:t>画出测试集的点</a:t>
            </a:r>
            <a:endParaRPr lang="en-US" altLang="zh-CN" sz="1600" dirty="0">
              <a:solidFill>
                <a:srgbClr val="002060"/>
              </a:solidFill>
            </a:endParaRPr>
          </a:p>
          <a:p>
            <a:r>
              <a:rPr lang="en-US" altLang="zh-CN" sz="1600" dirty="0" err="1"/>
              <a:t>plt.scatter</a:t>
            </a:r>
            <a:r>
              <a:rPr lang="en-US" altLang="zh-CN" sz="1600" dirty="0"/>
              <a:t>(</a:t>
            </a:r>
            <a:r>
              <a:rPr lang="en-US" altLang="zh-CN" sz="1600" dirty="0" err="1"/>
              <a:t>diabetes_X_test</a:t>
            </a:r>
            <a:r>
              <a:rPr lang="en-US" altLang="zh-CN" sz="1600" dirty="0"/>
              <a:t>, </a:t>
            </a:r>
            <a:r>
              <a:rPr lang="en-US" altLang="zh-CN" sz="1600" dirty="0" err="1"/>
              <a:t>diabetes_y_test</a:t>
            </a:r>
            <a:r>
              <a:rPr lang="en-US" altLang="zh-CN" sz="1600" dirty="0"/>
              <a:t>,  color='black')</a:t>
            </a:r>
          </a:p>
          <a:p>
            <a:r>
              <a:rPr lang="en-US" altLang="zh-CN" sz="1600" dirty="0" smtClean="0"/>
              <a:t>#</a:t>
            </a:r>
            <a:r>
              <a:rPr lang="zh-CN" altLang="en-US" sz="1600" dirty="0" smtClean="0">
                <a:solidFill>
                  <a:srgbClr val="002060"/>
                </a:solidFill>
              </a:rPr>
              <a:t>画出预测值的点</a:t>
            </a:r>
            <a:endParaRPr lang="en-US" altLang="zh-CN" sz="1600" dirty="0" smtClean="0">
              <a:solidFill>
                <a:srgbClr val="002060"/>
              </a:solidFill>
            </a:endParaRPr>
          </a:p>
          <a:p>
            <a:r>
              <a:rPr lang="en-US" altLang="zh-CN" sz="1600" dirty="0" err="1" smtClean="0"/>
              <a:t>plt.scatter</a:t>
            </a:r>
            <a:r>
              <a:rPr lang="en-US" altLang="zh-CN" sz="1600" dirty="0" smtClean="0"/>
              <a:t>(</a:t>
            </a:r>
            <a:r>
              <a:rPr lang="en-US" altLang="zh-CN" sz="1600" dirty="0" err="1" smtClean="0"/>
              <a:t>diabetes_X_test</a:t>
            </a:r>
            <a:r>
              <a:rPr lang="en-US" altLang="zh-CN" sz="1600" dirty="0"/>
              <a:t>, </a:t>
            </a:r>
            <a:r>
              <a:rPr lang="en-US" altLang="zh-CN" sz="1600" dirty="0" err="1"/>
              <a:t>diabetes_y_pred</a:t>
            </a:r>
            <a:r>
              <a:rPr lang="en-US" altLang="zh-CN" sz="1600" dirty="0"/>
              <a:t>,  color='blue')</a:t>
            </a:r>
          </a:p>
          <a:p>
            <a:r>
              <a:rPr lang="en-US" altLang="zh-CN" sz="1600" dirty="0" err="1"/>
              <a:t>plt.xticks</a:t>
            </a:r>
            <a:r>
              <a:rPr lang="en-US" altLang="zh-CN" sz="1600" dirty="0"/>
              <a:t>(())</a:t>
            </a:r>
          </a:p>
          <a:p>
            <a:r>
              <a:rPr lang="en-US" altLang="zh-CN" sz="1600" dirty="0" err="1"/>
              <a:t>plt.yticks</a:t>
            </a:r>
            <a:r>
              <a:rPr lang="en-US" altLang="zh-CN" sz="1600" dirty="0"/>
              <a:t>(())</a:t>
            </a:r>
          </a:p>
          <a:p>
            <a:endParaRPr lang="en-US" altLang="zh-CN" sz="1600" dirty="0"/>
          </a:p>
          <a:p>
            <a:r>
              <a:rPr lang="en-US" altLang="zh-CN" sz="1600" dirty="0" err="1"/>
              <a:t>plt.show</a:t>
            </a:r>
            <a:r>
              <a:rPr lang="en-US" altLang="zh-CN" sz="1600" dirty="0"/>
              <a:t>()</a:t>
            </a:r>
          </a:p>
        </p:txBody>
      </p:sp>
      <p:pic>
        <p:nvPicPr>
          <p:cNvPr id="6" name="图片 5"/>
          <p:cNvPicPr>
            <a:picLocks noChangeAspect="1"/>
          </p:cNvPicPr>
          <p:nvPr/>
        </p:nvPicPr>
        <p:blipFill>
          <a:blip r:embed="rId2"/>
          <a:stretch>
            <a:fillRect/>
          </a:stretch>
        </p:blipFill>
        <p:spPr>
          <a:xfrm>
            <a:off x="3312761" y="3908847"/>
            <a:ext cx="2543175" cy="1323975"/>
          </a:xfrm>
          <a:prstGeom prst="rect">
            <a:avLst/>
          </a:prstGeom>
        </p:spPr>
      </p:pic>
      <p:pic>
        <p:nvPicPr>
          <p:cNvPr id="7" name="图片 6"/>
          <p:cNvPicPr>
            <a:picLocks noChangeAspect="1"/>
          </p:cNvPicPr>
          <p:nvPr/>
        </p:nvPicPr>
        <p:blipFill>
          <a:blip r:embed="rId3"/>
          <a:stretch>
            <a:fillRect/>
          </a:stretch>
        </p:blipFill>
        <p:spPr>
          <a:xfrm>
            <a:off x="94408" y="6479317"/>
            <a:ext cx="5401215" cy="378683"/>
          </a:xfrm>
          <a:prstGeom prst="rect">
            <a:avLst/>
          </a:prstGeom>
        </p:spPr>
      </p:pic>
      <p:pic>
        <p:nvPicPr>
          <p:cNvPr id="8" name="图片 7"/>
          <p:cNvPicPr>
            <a:picLocks noChangeAspect="1"/>
          </p:cNvPicPr>
          <p:nvPr/>
        </p:nvPicPr>
        <p:blipFill>
          <a:blip r:embed="rId4"/>
          <a:stretch>
            <a:fillRect/>
          </a:stretch>
        </p:blipFill>
        <p:spPr>
          <a:xfrm>
            <a:off x="2795015" y="506633"/>
            <a:ext cx="6934200" cy="1171575"/>
          </a:xfrm>
          <a:prstGeom prst="rect">
            <a:avLst/>
          </a:prstGeom>
        </p:spPr>
      </p:pic>
      <p:pic>
        <p:nvPicPr>
          <p:cNvPr id="9" name="图片 8"/>
          <p:cNvPicPr>
            <a:picLocks noChangeAspect="1"/>
          </p:cNvPicPr>
          <p:nvPr/>
        </p:nvPicPr>
        <p:blipFill>
          <a:blip r:embed="rId5"/>
          <a:stretch>
            <a:fillRect/>
          </a:stretch>
        </p:blipFill>
        <p:spPr>
          <a:xfrm>
            <a:off x="6813174" y="3456028"/>
            <a:ext cx="4522230" cy="3023289"/>
          </a:xfrm>
          <a:prstGeom prst="rect">
            <a:avLst/>
          </a:prstGeom>
        </p:spPr>
      </p:pic>
    </p:spTree>
    <p:extLst>
      <p:ext uri="{BB962C8B-B14F-4D97-AF65-F5344CB8AC3E}">
        <p14:creationId xmlns:p14="http://schemas.microsoft.com/office/powerpoint/2010/main" val="26369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支持向量机</a:t>
            </a:r>
            <a:endParaRPr lang="zh-CN" altLang="en-US" dirty="0"/>
          </a:p>
        </p:txBody>
      </p:sp>
      <p:sp>
        <p:nvSpPr>
          <p:cNvPr id="3" name="内容占位符 2"/>
          <p:cNvSpPr>
            <a:spLocks noGrp="1"/>
          </p:cNvSpPr>
          <p:nvPr>
            <p:ph idx="1"/>
          </p:nvPr>
        </p:nvSpPr>
        <p:spPr>
          <a:xfrm>
            <a:off x="9977480" y="2336872"/>
            <a:ext cx="1125906" cy="3599316"/>
          </a:xfrm>
        </p:spPr>
        <p:txBody>
          <a:bodyPr/>
          <a:lstStyle/>
          <a:p>
            <a:endParaRPr lang="zh-CN" altLang="en-US"/>
          </a:p>
        </p:txBody>
      </p:sp>
      <p:sp>
        <p:nvSpPr>
          <p:cNvPr id="4" name="矩形 3"/>
          <p:cNvSpPr/>
          <p:nvPr/>
        </p:nvSpPr>
        <p:spPr>
          <a:xfrm>
            <a:off x="898216" y="1874373"/>
            <a:ext cx="7978747" cy="3139321"/>
          </a:xfrm>
          <a:prstGeom prst="rect">
            <a:avLst/>
          </a:prstGeom>
        </p:spPr>
        <p:txBody>
          <a:bodyPr wrap="square">
            <a:spAutoFit/>
          </a:bodyPr>
          <a:lstStyle/>
          <a:p>
            <a:r>
              <a:rPr lang="en-US" altLang="zh-CN" dirty="0"/>
              <a:t>import </a:t>
            </a:r>
            <a:r>
              <a:rPr lang="en-US" altLang="zh-CN" dirty="0" err="1"/>
              <a:t>numpy</a:t>
            </a:r>
            <a:r>
              <a:rPr lang="en-US" altLang="zh-CN" dirty="0"/>
              <a:t> as np</a:t>
            </a:r>
          </a:p>
          <a:p>
            <a:r>
              <a:rPr lang="en-US" altLang="zh-CN" dirty="0" smtClean="0"/>
              <a:t>X </a:t>
            </a:r>
            <a:r>
              <a:rPr lang="en-US" altLang="zh-CN" dirty="0"/>
              <a:t>= </a:t>
            </a:r>
            <a:r>
              <a:rPr lang="en-US" altLang="zh-CN" dirty="0" err="1"/>
              <a:t>np.array</a:t>
            </a:r>
            <a:r>
              <a:rPr lang="en-US" altLang="zh-CN" dirty="0"/>
              <a:t>([[-1, -1], [-2, -1], [1, 1], [2, 1]])</a:t>
            </a:r>
          </a:p>
          <a:p>
            <a:r>
              <a:rPr lang="en-US" altLang="zh-CN" dirty="0" smtClean="0"/>
              <a:t>y </a:t>
            </a:r>
            <a:r>
              <a:rPr lang="en-US" altLang="zh-CN" dirty="0"/>
              <a:t>= </a:t>
            </a:r>
            <a:r>
              <a:rPr lang="en-US" altLang="zh-CN" dirty="0" err="1"/>
              <a:t>np.array</a:t>
            </a:r>
            <a:r>
              <a:rPr lang="en-US" altLang="zh-CN" dirty="0"/>
              <a:t>([1, 1, 2, 2])</a:t>
            </a:r>
          </a:p>
          <a:p>
            <a:r>
              <a:rPr lang="en-US" altLang="zh-CN" dirty="0" smtClean="0"/>
              <a:t>from </a:t>
            </a:r>
            <a:r>
              <a:rPr lang="en-US" altLang="zh-CN" dirty="0" err="1"/>
              <a:t>sklearn.svm</a:t>
            </a:r>
            <a:r>
              <a:rPr lang="en-US" altLang="zh-CN" dirty="0"/>
              <a:t> import SVC</a:t>
            </a:r>
          </a:p>
          <a:p>
            <a:r>
              <a:rPr lang="en-US" altLang="zh-CN" dirty="0" err="1" smtClean="0"/>
              <a:t>clf</a:t>
            </a:r>
            <a:r>
              <a:rPr lang="en-US" altLang="zh-CN" dirty="0" smtClean="0"/>
              <a:t> </a:t>
            </a:r>
            <a:r>
              <a:rPr lang="en-US" altLang="zh-CN" dirty="0"/>
              <a:t>= SVC()</a:t>
            </a:r>
          </a:p>
          <a:p>
            <a:r>
              <a:rPr lang="en-US" altLang="zh-CN" dirty="0" err="1" smtClean="0"/>
              <a:t>clf.fit</a:t>
            </a:r>
            <a:r>
              <a:rPr lang="en-US" altLang="zh-CN" dirty="0" smtClean="0"/>
              <a:t>(X</a:t>
            </a:r>
            <a:r>
              <a:rPr lang="en-US" altLang="zh-CN" dirty="0"/>
              <a:t>, y) </a:t>
            </a:r>
            <a:endParaRPr lang="en-US" altLang="zh-CN" dirty="0" smtClean="0"/>
          </a:p>
          <a:p>
            <a:endParaRPr lang="en-US" altLang="zh-CN" dirty="0"/>
          </a:p>
          <a:p>
            <a:endParaRPr lang="en-US" altLang="zh-CN" dirty="0" smtClean="0"/>
          </a:p>
          <a:p>
            <a:endParaRPr lang="en-US" altLang="zh-CN" dirty="0"/>
          </a:p>
          <a:p>
            <a:endParaRPr lang="en-US" altLang="zh-CN" dirty="0" smtClean="0"/>
          </a:p>
          <a:p>
            <a:r>
              <a:rPr lang="en-US" altLang="zh-CN" dirty="0" smtClean="0"/>
              <a:t>print(</a:t>
            </a:r>
            <a:r>
              <a:rPr lang="en-US" altLang="zh-CN" dirty="0" err="1" smtClean="0"/>
              <a:t>clf.predict</a:t>
            </a:r>
            <a:r>
              <a:rPr lang="en-US" altLang="zh-CN" dirty="0"/>
              <a:t>([[-0.8, -1</a:t>
            </a:r>
            <a:r>
              <a:rPr lang="en-US" altLang="zh-CN" dirty="0" smtClean="0"/>
              <a:t>]]))</a:t>
            </a:r>
            <a:endParaRPr lang="en-US" altLang="zh-CN" dirty="0"/>
          </a:p>
        </p:txBody>
      </p:sp>
      <p:pic>
        <p:nvPicPr>
          <p:cNvPr id="5" name="图片 4"/>
          <p:cNvPicPr>
            <a:picLocks noChangeAspect="1"/>
          </p:cNvPicPr>
          <p:nvPr/>
        </p:nvPicPr>
        <p:blipFill>
          <a:blip r:embed="rId2"/>
          <a:stretch>
            <a:fillRect/>
          </a:stretch>
        </p:blipFill>
        <p:spPr>
          <a:xfrm>
            <a:off x="991780" y="3616844"/>
            <a:ext cx="7505700" cy="904875"/>
          </a:xfrm>
          <a:prstGeom prst="rect">
            <a:avLst/>
          </a:prstGeom>
        </p:spPr>
      </p:pic>
      <p:pic>
        <p:nvPicPr>
          <p:cNvPr id="6" name="图片 5"/>
          <p:cNvPicPr>
            <a:picLocks noChangeAspect="1"/>
          </p:cNvPicPr>
          <p:nvPr/>
        </p:nvPicPr>
        <p:blipFill>
          <a:blip r:embed="rId3"/>
          <a:stretch>
            <a:fillRect/>
          </a:stretch>
        </p:blipFill>
        <p:spPr>
          <a:xfrm>
            <a:off x="4216076" y="4718419"/>
            <a:ext cx="1343025" cy="295275"/>
          </a:xfrm>
          <a:prstGeom prst="rect">
            <a:avLst/>
          </a:prstGeom>
        </p:spPr>
      </p:pic>
      <p:pic>
        <p:nvPicPr>
          <p:cNvPr id="7" name="图片 6"/>
          <p:cNvPicPr>
            <a:picLocks noChangeAspect="1"/>
          </p:cNvPicPr>
          <p:nvPr/>
        </p:nvPicPr>
        <p:blipFill>
          <a:blip r:embed="rId4"/>
          <a:stretch>
            <a:fillRect/>
          </a:stretch>
        </p:blipFill>
        <p:spPr>
          <a:xfrm>
            <a:off x="7921660" y="114134"/>
            <a:ext cx="3894859" cy="3017772"/>
          </a:xfrm>
          <a:prstGeom prst="rect">
            <a:avLst/>
          </a:prstGeom>
        </p:spPr>
      </p:pic>
    </p:spTree>
    <p:extLst>
      <p:ext uri="{BB962C8B-B14F-4D97-AF65-F5344CB8AC3E}">
        <p14:creationId xmlns:p14="http://schemas.microsoft.com/office/powerpoint/2010/main" val="19490440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9473" y="1982560"/>
            <a:ext cx="11854831" cy="4985980"/>
          </a:xfrm>
          <a:prstGeom prst="rect">
            <a:avLst/>
          </a:prstGeom>
        </p:spPr>
        <p:txBody>
          <a:bodyPr wrap="square">
            <a:spAutoFit/>
          </a:bodyPr>
          <a:lstStyle/>
          <a:p>
            <a:r>
              <a:rPr lang="en-US" altLang="zh-CN" sz="2000" u="sng" dirty="0">
                <a:solidFill>
                  <a:schemeClr val="bg1"/>
                </a:solidFill>
              </a:rPr>
              <a:t>C:  </a:t>
            </a:r>
            <a:r>
              <a:rPr lang="en-US" altLang="zh-CN" sz="2000" dirty="0"/>
              <a:t>float</a:t>
            </a:r>
            <a:r>
              <a:rPr lang="zh-CN" altLang="en-US" sz="2000" dirty="0" smtClean="0"/>
              <a:t>参数，即</a:t>
            </a:r>
            <a:r>
              <a:rPr lang="zh-CN" altLang="en-US" dirty="0" smtClean="0"/>
              <a:t>对</a:t>
            </a:r>
            <a:r>
              <a:rPr lang="zh-CN" altLang="en-US" dirty="0"/>
              <a:t>误差的</a:t>
            </a:r>
            <a:r>
              <a:rPr lang="zh-CN" altLang="en-US" dirty="0" smtClean="0"/>
              <a:t>宽容度。</a:t>
            </a:r>
            <a:r>
              <a:rPr lang="zh-CN" altLang="en-US" sz="2000" dirty="0" smtClean="0"/>
              <a:t>默认</a:t>
            </a:r>
            <a:r>
              <a:rPr lang="zh-CN" altLang="en-US" sz="2000" dirty="0"/>
              <a:t>值为</a:t>
            </a:r>
            <a:r>
              <a:rPr lang="en-US" altLang="zh-CN" sz="2000" dirty="0"/>
              <a:t>1.0</a:t>
            </a:r>
            <a:r>
              <a:rPr lang="zh-CN" altLang="en-US" sz="2000" dirty="0"/>
              <a:t>错误项的惩罚系数。</a:t>
            </a:r>
            <a:r>
              <a:rPr lang="en-US" altLang="zh-CN" sz="2000" dirty="0"/>
              <a:t>C</a:t>
            </a:r>
            <a:r>
              <a:rPr lang="zh-CN" altLang="en-US" sz="2000" dirty="0"/>
              <a:t>越大，即对分错样本的惩罚程度越大，因此在训练样本中准确率越高，但是泛化能力降低，也就是对测试数据的分类准确率降低。相反，减小</a:t>
            </a:r>
            <a:r>
              <a:rPr lang="en-US" altLang="zh-CN" sz="2000" dirty="0"/>
              <a:t>C</a:t>
            </a:r>
            <a:r>
              <a:rPr lang="zh-CN" altLang="en-US" sz="2000" dirty="0"/>
              <a:t>的话，容许训练样本中有一些误分类错误样本，泛化能力强。对于训练样本带有噪声的情况，一般采用后者，把训练样本集中错误分类的样本作为噪声</a:t>
            </a:r>
            <a:r>
              <a:rPr lang="zh-CN" altLang="en-US" sz="2000" dirty="0" smtClean="0"/>
              <a:t>。</a:t>
            </a:r>
            <a:endParaRPr lang="en-US" altLang="zh-CN" sz="2000" dirty="0" smtClean="0"/>
          </a:p>
          <a:p>
            <a:r>
              <a:rPr lang="en-US" altLang="zh-CN" sz="2000" b="1" u="sng" dirty="0" smtClean="0">
                <a:solidFill>
                  <a:schemeClr val="bg1"/>
                </a:solidFill>
              </a:rPr>
              <a:t>kernel</a:t>
            </a:r>
            <a:r>
              <a:rPr lang="en-US" altLang="zh-CN" sz="2000" b="1" u="sng" dirty="0">
                <a:solidFill>
                  <a:schemeClr val="bg1"/>
                </a:solidFill>
              </a:rPr>
              <a:t>:</a:t>
            </a:r>
            <a:r>
              <a:rPr lang="en-US" altLang="zh-CN" sz="2000" dirty="0"/>
              <a:t> </a:t>
            </a:r>
            <a:r>
              <a:rPr lang="en-US" altLang="zh-CN" sz="2000" dirty="0" err="1"/>
              <a:t>str</a:t>
            </a:r>
            <a:r>
              <a:rPr lang="zh-CN" altLang="en-US" sz="2000" dirty="0"/>
              <a:t>参数 默认为‘</a:t>
            </a:r>
            <a:r>
              <a:rPr lang="en-US" altLang="zh-CN" sz="2000" dirty="0" err="1"/>
              <a:t>rbf</a:t>
            </a:r>
            <a:r>
              <a:rPr lang="en-US" altLang="zh-CN" sz="2000" dirty="0"/>
              <a:t>’</a:t>
            </a:r>
            <a:r>
              <a:rPr lang="zh-CN" altLang="en-US" sz="2000" dirty="0"/>
              <a:t>算法中采用的核函数类型，可选参数有：‘</a:t>
            </a:r>
            <a:r>
              <a:rPr lang="en-US" altLang="zh-CN" sz="2000" dirty="0"/>
              <a:t>linear’:</a:t>
            </a:r>
            <a:r>
              <a:rPr lang="zh-CN" altLang="en-US" sz="2000" dirty="0"/>
              <a:t>线性核函数‘</a:t>
            </a:r>
            <a:r>
              <a:rPr lang="en-US" altLang="zh-CN" sz="2000" dirty="0"/>
              <a:t>poly’</a:t>
            </a:r>
            <a:r>
              <a:rPr lang="zh-CN" altLang="en-US" sz="2000" dirty="0"/>
              <a:t>：多项式核函数‘</a:t>
            </a:r>
            <a:r>
              <a:rPr lang="en-US" altLang="zh-CN" sz="2000" dirty="0" err="1"/>
              <a:t>rbf</a:t>
            </a:r>
            <a:r>
              <a:rPr lang="en-US" altLang="zh-CN" sz="2000" dirty="0"/>
              <a:t>’</a:t>
            </a:r>
            <a:r>
              <a:rPr lang="zh-CN" altLang="en-US" sz="2000" dirty="0"/>
              <a:t>：径像核函数</a:t>
            </a:r>
            <a:r>
              <a:rPr lang="en-US" altLang="zh-CN" sz="2000" dirty="0"/>
              <a:t>/</a:t>
            </a:r>
            <a:r>
              <a:rPr lang="zh-CN" altLang="en-US" sz="2000" dirty="0"/>
              <a:t>高斯核‘</a:t>
            </a:r>
            <a:r>
              <a:rPr lang="en-US" altLang="zh-CN" sz="2000" dirty="0" err="1"/>
              <a:t>sigmod</a:t>
            </a:r>
            <a:r>
              <a:rPr lang="en-US" altLang="zh-CN" sz="2000" dirty="0"/>
              <a:t>’:</a:t>
            </a:r>
            <a:r>
              <a:rPr lang="en-US" altLang="zh-CN" sz="2000" dirty="0" err="1"/>
              <a:t>sigmod</a:t>
            </a:r>
            <a:r>
              <a:rPr lang="zh-CN" altLang="en-US" sz="2000" dirty="0"/>
              <a:t>核函数‘</a:t>
            </a:r>
            <a:r>
              <a:rPr lang="en-US" altLang="zh-CN" sz="2000" dirty="0"/>
              <a:t>precomputed’:</a:t>
            </a:r>
            <a:r>
              <a:rPr lang="zh-CN" altLang="en-US" sz="2000" dirty="0"/>
              <a:t>核矩阵</a:t>
            </a:r>
          </a:p>
          <a:p>
            <a:r>
              <a:rPr lang="zh-CN" altLang="en-US" sz="2000" u="sng" dirty="0" smtClean="0">
                <a:solidFill>
                  <a:schemeClr val="bg1"/>
                </a:solidFill>
              </a:rPr>
              <a:t>degree</a:t>
            </a:r>
            <a:r>
              <a:rPr lang="zh-CN" altLang="en-US" sz="2000" dirty="0"/>
              <a:t>: int型参数 默认为3这个参数只对多项式核函数有用，是指多项式核函数的阶数n如果给的核函数参数是其他核函数，则会自动忽略该参数</a:t>
            </a:r>
            <a:r>
              <a:rPr lang="zh-CN" altLang="en-US" sz="2000" dirty="0" smtClean="0"/>
              <a:t>。</a:t>
            </a:r>
            <a:endParaRPr lang="en-US" altLang="zh-CN" sz="2000" dirty="0" smtClean="0"/>
          </a:p>
          <a:p>
            <a:r>
              <a:rPr lang="zh-CN" altLang="en-US" sz="2000" u="sng" dirty="0" smtClean="0">
                <a:solidFill>
                  <a:schemeClr val="bg1"/>
                </a:solidFill>
              </a:rPr>
              <a:t>gamma</a:t>
            </a:r>
            <a:r>
              <a:rPr lang="zh-CN" altLang="en-US" sz="2000" u="sng" dirty="0">
                <a:solidFill>
                  <a:schemeClr val="bg1"/>
                </a:solidFill>
              </a:rPr>
              <a:t>:  </a:t>
            </a:r>
            <a:r>
              <a:rPr lang="zh-CN" altLang="en-US" sz="2000" dirty="0"/>
              <a:t>float参数 默认为auto核函数系数，只对‘rbf’,‘poly’,‘sigmod’有效。如果gamma为auto，代表其值为样本特征数的倒数，即1/n_features</a:t>
            </a:r>
            <a:r>
              <a:rPr lang="zh-CN" altLang="en-US" sz="2000" dirty="0" smtClean="0"/>
              <a:t>.</a:t>
            </a:r>
            <a:r>
              <a:rPr lang="zh-CN" altLang="en-US" dirty="0"/>
              <a:t> </a:t>
            </a:r>
            <a:r>
              <a:rPr lang="en-US" altLang="zh-CN" dirty="0"/>
              <a:t>gamma</a:t>
            </a:r>
            <a:r>
              <a:rPr lang="zh-CN" altLang="en-US" dirty="0"/>
              <a:t>越大，支持向量越少，</a:t>
            </a:r>
            <a:r>
              <a:rPr lang="en-US" altLang="zh-CN" dirty="0"/>
              <a:t>gamma</a:t>
            </a:r>
            <a:r>
              <a:rPr lang="zh-CN" altLang="en-US" dirty="0"/>
              <a:t>值越小，支持向量越多。支持向量的个数影响训练与预测的速度</a:t>
            </a:r>
            <a:endParaRPr lang="en-US" altLang="zh-CN" sz="2000" dirty="0" smtClean="0"/>
          </a:p>
          <a:p>
            <a:r>
              <a:rPr lang="zh-CN" altLang="en-US" sz="2000" u="sng" dirty="0" smtClean="0">
                <a:solidFill>
                  <a:schemeClr val="bg1"/>
                </a:solidFill>
              </a:rPr>
              <a:t>coef</a:t>
            </a:r>
            <a:r>
              <a:rPr lang="zh-CN" altLang="en-US" sz="2000" u="sng" dirty="0">
                <a:solidFill>
                  <a:schemeClr val="bg1"/>
                </a:solidFill>
              </a:rPr>
              <a:t>0:</a:t>
            </a:r>
            <a:r>
              <a:rPr lang="zh-CN" altLang="en-US" sz="2000" dirty="0"/>
              <a:t> float参数 默认为0.0核函数中的独立项，只有对‘poly’和‘sigmod’核函数有用，是指其中的参数c probability： bool参数 默认为False是否启用概率估计。 这必须在调用fit()之前启用，并且会fit()方法速度变慢</a:t>
            </a:r>
            <a:r>
              <a:rPr lang="zh-CN" altLang="en-US" sz="2000" dirty="0" smtClean="0"/>
              <a:t>。</a:t>
            </a:r>
            <a:endParaRPr lang="en-US" altLang="zh-CN" sz="2000" dirty="0" smtClean="0"/>
          </a:p>
          <a:p>
            <a:r>
              <a:rPr lang="zh-CN" altLang="en-US" sz="2000" dirty="0" smtClean="0"/>
              <a:t>shrinking</a:t>
            </a:r>
            <a:r>
              <a:rPr lang="zh-CN" altLang="en-US" sz="2000" dirty="0"/>
              <a:t>：  bool参数 默认为True是否采用启发式收缩</a:t>
            </a:r>
            <a:r>
              <a:rPr lang="zh-CN" altLang="en-US" sz="2000" dirty="0" smtClean="0"/>
              <a:t>方式</a:t>
            </a:r>
            <a:endParaRPr lang="en-US" altLang="zh-CN" sz="2000" dirty="0" smtClean="0"/>
          </a:p>
          <a:p>
            <a:r>
              <a:rPr lang="zh-CN" altLang="en-US" sz="2000" dirty="0" smtClean="0"/>
              <a:t>tol</a:t>
            </a:r>
            <a:r>
              <a:rPr lang="zh-CN" altLang="en-US" sz="2000" dirty="0"/>
              <a:t>:   float参数  默认为1e^-3svm停止训练的误差</a:t>
            </a:r>
            <a:r>
              <a:rPr lang="zh-CN" altLang="en-US" sz="2000" dirty="0" smtClean="0"/>
              <a:t>精度</a:t>
            </a:r>
            <a:endParaRPr lang="en-US" altLang="zh-CN" sz="2000" dirty="0" smtClean="0"/>
          </a:p>
        </p:txBody>
      </p:sp>
      <p:sp>
        <p:nvSpPr>
          <p:cNvPr id="5" name="标题 1"/>
          <p:cNvSpPr>
            <a:spLocks noGrp="1"/>
          </p:cNvSpPr>
          <p:nvPr>
            <p:ph type="title"/>
          </p:nvPr>
        </p:nvSpPr>
        <p:spPr>
          <a:xfrm>
            <a:off x="280321" y="745136"/>
            <a:ext cx="10494779" cy="1080938"/>
          </a:xfrm>
        </p:spPr>
        <p:txBody>
          <a:bodyPr>
            <a:noAutofit/>
          </a:bodyPr>
          <a:lstStyle/>
          <a:p>
            <a:r>
              <a:rPr lang="en-US" altLang="zh-CN" sz="2000" dirty="0"/>
              <a:t>class </a:t>
            </a:r>
            <a:r>
              <a:rPr lang="en-US" altLang="zh-CN" sz="2000" dirty="0" err="1"/>
              <a:t>sklearn.svm.SVC</a:t>
            </a:r>
            <a:r>
              <a:rPr lang="en-US" altLang="zh-CN" sz="2000" dirty="0"/>
              <a:t>(C=1.0, kernel='</a:t>
            </a:r>
            <a:r>
              <a:rPr lang="en-US" altLang="zh-CN" sz="2000" dirty="0" err="1"/>
              <a:t>rbf</a:t>
            </a:r>
            <a:r>
              <a:rPr lang="en-US" altLang="zh-CN" sz="2000" dirty="0"/>
              <a:t>', degree=3, gamma='auto', coef0=0.0, shrinking=True, probability=False, </a:t>
            </a:r>
            <a:r>
              <a:rPr lang="en-US" altLang="zh-CN" sz="2000" dirty="0" err="1"/>
              <a:t>tol</a:t>
            </a:r>
            <a:r>
              <a:rPr lang="en-US" altLang="zh-CN" sz="2000" dirty="0"/>
              <a:t>=0.001, </a:t>
            </a:r>
            <a:r>
              <a:rPr lang="en-US" altLang="zh-CN" sz="2000" dirty="0" err="1"/>
              <a:t>cache_size</a:t>
            </a:r>
            <a:r>
              <a:rPr lang="en-US" altLang="zh-CN" sz="2000" dirty="0"/>
              <a:t>=200, </a:t>
            </a:r>
            <a:r>
              <a:rPr lang="en-US" altLang="zh-CN" sz="2000" dirty="0" err="1"/>
              <a:t>class_weight</a:t>
            </a:r>
            <a:r>
              <a:rPr lang="en-US" altLang="zh-CN" sz="2000" dirty="0"/>
              <a:t>=None, verbose=False, </a:t>
            </a:r>
            <a:r>
              <a:rPr lang="en-US" altLang="zh-CN" sz="2000" dirty="0" err="1"/>
              <a:t>max_iter</a:t>
            </a:r>
            <a:r>
              <a:rPr lang="en-US" altLang="zh-CN" sz="2000" dirty="0"/>
              <a:t>=-1, </a:t>
            </a:r>
            <a:r>
              <a:rPr lang="en-US" altLang="zh-CN" sz="2000" dirty="0" err="1"/>
              <a:t>decision_function_shape</a:t>
            </a:r>
            <a:r>
              <a:rPr lang="en-US" altLang="zh-CN" sz="2000" dirty="0"/>
              <a:t>=None, </a:t>
            </a:r>
            <a:r>
              <a:rPr lang="en-US" altLang="zh-CN" sz="2000" dirty="0" err="1"/>
              <a:t>random_state</a:t>
            </a:r>
            <a:r>
              <a:rPr lang="en-US" altLang="zh-CN" sz="2000" dirty="0"/>
              <a:t>=None)</a:t>
            </a:r>
            <a:br>
              <a:rPr lang="en-US" altLang="zh-CN" sz="2000" dirty="0"/>
            </a:br>
            <a:endParaRPr lang="zh-CN" altLang="en-US" sz="2000" dirty="0"/>
          </a:p>
        </p:txBody>
      </p:sp>
    </p:spTree>
    <p:extLst>
      <p:ext uri="{BB962C8B-B14F-4D97-AF65-F5344CB8AC3E}">
        <p14:creationId xmlns:p14="http://schemas.microsoft.com/office/powerpoint/2010/main" val="24085998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56640" y="2102203"/>
            <a:ext cx="11384903" cy="4565633"/>
          </a:xfrm>
        </p:spPr>
        <p:txBody>
          <a:bodyPr>
            <a:normAutofit fontScale="85000" lnSpcReduction="20000"/>
          </a:bodyPr>
          <a:lstStyle/>
          <a:p>
            <a:r>
              <a:rPr lang="zh-CN" altLang="en-US" dirty="0"/>
              <a:t>cache_size：  float参数 默认为200指定训练所需要的内存，以MB为单位，默认为200MB。</a:t>
            </a:r>
            <a:endParaRPr lang="en-US" altLang="zh-CN" dirty="0"/>
          </a:p>
          <a:p>
            <a:r>
              <a:rPr lang="zh-CN" altLang="en-US" dirty="0"/>
              <a:t>class_weight：  字典类型或者‘balance’字符串。默认为None给每个类别分别设置不同的惩罚参数C，如果没有给，则会给所有类别都给C=1，即前面参数指出的参数C.如果给定参数‘balance’，则使用y的值自动调整与输入数据中的类频率成反比的权重。 </a:t>
            </a:r>
            <a:endParaRPr lang="en-US" altLang="zh-CN" dirty="0"/>
          </a:p>
          <a:p>
            <a:r>
              <a:rPr lang="zh-CN" altLang="en-US" dirty="0"/>
              <a:t>verbose ： bool参数 默认为False是否启用详细输出。 此设置利用libsvm中的每个进程运行时设置，如果启用，可能无法在多线程上下文中正常工作。一般情况都设为False，不用管它。</a:t>
            </a:r>
            <a:endParaRPr lang="en-US" altLang="zh-CN" dirty="0"/>
          </a:p>
          <a:p>
            <a:r>
              <a:rPr lang="zh-CN" altLang="en-US" dirty="0"/>
              <a:t>max_iter ：   int参数 默认为-1最大迭代次数，如果为-1，表示不限制random_state：  int型参数 默认为None伪随机数发生器的种子,在混洗数据时用于概率估计。</a:t>
            </a:r>
            <a:endParaRPr lang="en-US" altLang="zh-CN" dirty="0"/>
          </a:p>
          <a:p>
            <a:pPr>
              <a:lnSpc>
                <a:spcPct val="150000"/>
              </a:lnSpc>
              <a:spcBef>
                <a:spcPts val="0"/>
              </a:spcBef>
            </a:pPr>
            <a:r>
              <a:rPr lang="en-US" altLang="zh-CN" dirty="0"/>
              <a:t>decision—function—shape</a:t>
            </a:r>
            <a:r>
              <a:rPr lang="zh-CN" altLang="en-US" dirty="0"/>
              <a:t>：‘</a:t>
            </a:r>
            <a:r>
              <a:rPr lang="en-US" altLang="zh-CN" dirty="0" err="1"/>
              <a:t>ovo</a:t>
            </a:r>
            <a:r>
              <a:rPr lang="en-US" altLang="zh-CN" dirty="0"/>
              <a:t>’</a:t>
            </a:r>
            <a:r>
              <a:rPr lang="zh-CN" altLang="en-US" dirty="0"/>
              <a:t>，’</a:t>
            </a:r>
            <a:r>
              <a:rPr lang="en-US" altLang="zh-CN" dirty="0" err="1"/>
              <a:t>ovr</a:t>
            </a:r>
            <a:r>
              <a:rPr lang="en-US" altLang="zh-CN" dirty="0"/>
              <a:t>’</a:t>
            </a:r>
            <a:r>
              <a:rPr lang="zh-CN" altLang="en-US" dirty="0"/>
              <a:t>或者默认 </a:t>
            </a:r>
            <a:r>
              <a:rPr lang="en-US" altLang="zh-CN" dirty="0"/>
              <a:t>none</a:t>
            </a:r>
            <a:r>
              <a:rPr lang="zh-CN" altLang="en-US" dirty="0"/>
              <a:t>。是否将一对多’</a:t>
            </a:r>
            <a:r>
              <a:rPr lang="en-US" altLang="zh-CN" dirty="0" err="1"/>
              <a:t>ovr</a:t>
            </a:r>
            <a:r>
              <a:rPr lang="en-US" altLang="zh-CN" dirty="0"/>
              <a:t>’</a:t>
            </a:r>
            <a:r>
              <a:rPr lang="zh-CN" altLang="en-US" dirty="0"/>
              <a:t>的决策函数其形式为</a:t>
            </a:r>
            <a:r>
              <a:rPr lang="en-US" altLang="zh-CN" dirty="0"/>
              <a:t>(</a:t>
            </a:r>
            <a:r>
              <a:rPr lang="en-US" altLang="zh-CN" dirty="0" err="1"/>
              <a:t>n_samples</a:t>
            </a:r>
            <a:r>
              <a:rPr lang="en-US" altLang="zh-CN" dirty="0"/>
              <a:t>, </a:t>
            </a:r>
            <a:r>
              <a:rPr lang="en-US" altLang="zh-CN" dirty="0" err="1"/>
              <a:t>n_classes</a:t>
            </a:r>
            <a:r>
              <a:rPr lang="en-US" altLang="zh-CN" dirty="0"/>
              <a:t>)</a:t>
            </a:r>
            <a:r>
              <a:rPr lang="zh-CN" altLang="en-US" dirty="0"/>
              <a:t>，返回为其他的分类器。或者返回原始的一对一’</a:t>
            </a:r>
            <a:r>
              <a:rPr lang="en-US" altLang="zh-CN" dirty="0" err="1"/>
              <a:t>ovo</a:t>
            </a:r>
            <a:r>
              <a:rPr lang="en-US" altLang="zh-CN" dirty="0"/>
              <a:t>’</a:t>
            </a:r>
            <a:r>
              <a:rPr lang="zh-CN" altLang="en-US" dirty="0"/>
              <a:t>决策函数其形式为</a:t>
            </a:r>
            <a:r>
              <a:rPr lang="en-US" altLang="zh-CN" dirty="0"/>
              <a:t>,</a:t>
            </a:r>
            <a:r>
              <a:rPr lang="zh-CN" altLang="en-US" dirty="0"/>
              <a:t>（</a:t>
            </a:r>
            <a:r>
              <a:rPr lang="en-US" altLang="zh-CN" dirty="0" err="1"/>
              <a:t>n_samples</a:t>
            </a:r>
            <a:r>
              <a:rPr lang="en-US" altLang="zh-CN" dirty="0"/>
              <a:t>, </a:t>
            </a:r>
            <a:r>
              <a:rPr lang="en-US" altLang="zh-CN" dirty="0" err="1"/>
              <a:t>n_classes</a:t>
            </a:r>
            <a:r>
              <a:rPr lang="en-US" altLang="zh-CN" dirty="0"/>
              <a:t> * (</a:t>
            </a:r>
            <a:r>
              <a:rPr lang="en-US" altLang="zh-CN" dirty="0" err="1"/>
              <a:t>n_classes</a:t>
            </a:r>
            <a:r>
              <a:rPr lang="en-US" altLang="zh-CN" dirty="0"/>
              <a:t> - 1) / 2)</a:t>
            </a:r>
            <a:r>
              <a:rPr lang="zh-CN" altLang="en-US" dirty="0"/>
              <a:t>。默认值“</a:t>
            </a:r>
            <a:r>
              <a:rPr lang="en-US" altLang="zh-CN" dirty="0"/>
              <a:t>None”</a:t>
            </a:r>
            <a:r>
              <a:rPr lang="zh-CN" altLang="en-US" dirty="0"/>
              <a:t>目前表现为“</a:t>
            </a:r>
            <a:r>
              <a:rPr lang="en-US" altLang="zh-CN" dirty="0" err="1"/>
              <a:t>ovo</a:t>
            </a:r>
            <a:r>
              <a:rPr lang="en-US" altLang="zh-CN" dirty="0"/>
              <a:t>”</a:t>
            </a:r>
            <a:r>
              <a:rPr lang="zh-CN" altLang="en-US" dirty="0"/>
              <a:t>，用于向后兼容，并引发弃用警告，但会将更改为“</a:t>
            </a:r>
            <a:r>
              <a:rPr lang="en-US" altLang="zh-CN" dirty="0" err="1"/>
              <a:t>ovr</a:t>
            </a:r>
            <a:r>
              <a:rPr lang="en-US" altLang="zh-CN" dirty="0"/>
              <a:t>”</a:t>
            </a:r>
            <a:r>
              <a:rPr lang="zh-CN" altLang="en-US" dirty="0"/>
              <a:t>在</a:t>
            </a:r>
            <a:r>
              <a:rPr lang="en-US" altLang="zh-CN" dirty="0"/>
              <a:t>0.19</a:t>
            </a:r>
            <a:r>
              <a:rPr lang="zh-CN" altLang="en-US" dirty="0"/>
              <a:t>版本。</a:t>
            </a:r>
            <a:endParaRPr lang="en-US" altLang="zh-CN" dirty="0"/>
          </a:p>
          <a:p>
            <a:pPr>
              <a:lnSpc>
                <a:spcPct val="150000"/>
              </a:lnSpc>
              <a:spcBef>
                <a:spcPts val="0"/>
              </a:spcBef>
            </a:pPr>
            <a:r>
              <a:rPr lang="en-US" altLang="zh-CN" dirty="0" err="1"/>
              <a:t>random_state</a:t>
            </a:r>
            <a:r>
              <a:rPr lang="zh-CN" altLang="en-US" dirty="0"/>
              <a:t>：</a:t>
            </a:r>
            <a:r>
              <a:rPr lang="en-US" altLang="zh-CN" dirty="0" err="1"/>
              <a:t>int</a:t>
            </a:r>
            <a:r>
              <a:rPr lang="en-US" altLang="zh-CN" dirty="0"/>
              <a:t> </a:t>
            </a:r>
            <a:r>
              <a:rPr lang="zh-CN" altLang="en-US" dirty="0"/>
              <a:t>种子，随机状态实例或无（默认）伪随机数发生器的种子在混洗数据时用于概率估计。</a:t>
            </a:r>
          </a:p>
          <a:p>
            <a:endParaRPr lang="zh-CN" altLang="en-US" dirty="0"/>
          </a:p>
        </p:txBody>
      </p:sp>
    </p:spTree>
    <p:extLst>
      <p:ext uri="{BB962C8B-B14F-4D97-AF65-F5344CB8AC3E}">
        <p14:creationId xmlns:p14="http://schemas.microsoft.com/office/powerpoint/2010/main" val="1393703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属性值</a:t>
            </a:r>
            <a:endParaRPr lang="zh-CN" altLang="en-US" dirty="0"/>
          </a:p>
        </p:txBody>
      </p:sp>
      <p:sp>
        <p:nvSpPr>
          <p:cNvPr id="3" name="内容占位符 2"/>
          <p:cNvSpPr>
            <a:spLocks noGrp="1"/>
          </p:cNvSpPr>
          <p:nvPr>
            <p:ph idx="1"/>
          </p:nvPr>
        </p:nvSpPr>
        <p:spPr/>
        <p:txBody>
          <a:bodyPr/>
          <a:lstStyle/>
          <a:p>
            <a:r>
              <a:rPr lang="en-US" altLang="zh-CN" dirty="0" err="1"/>
              <a:t>svc.n_support</a:t>
            </a:r>
            <a:r>
              <a:rPr lang="en-US" altLang="zh-CN" dirty="0"/>
              <a:t>_</a:t>
            </a:r>
            <a:r>
              <a:rPr lang="zh-CN" altLang="en-US" dirty="0"/>
              <a:t>：各类各有多少个支持向量</a:t>
            </a:r>
          </a:p>
          <a:p>
            <a:r>
              <a:rPr lang="en-US" altLang="zh-CN" dirty="0" err="1"/>
              <a:t>svc.support</a:t>
            </a:r>
            <a:r>
              <a:rPr lang="en-US" altLang="zh-CN" dirty="0"/>
              <a:t>_</a:t>
            </a:r>
            <a:r>
              <a:rPr lang="zh-CN" altLang="en-US" dirty="0"/>
              <a:t>：各类的支持向量在训练样本中的索引</a:t>
            </a:r>
          </a:p>
          <a:p>
            <a:r>
              <a:rPr lang="en-US" altLang="zh-CN" dirty="0" err="1"/>
              <a:t>svc.support_vectors</a:t>
            </a:r>
            <a:r>
              <a:rPr lang="en-US" altLang="zh-CN" dirty="0"/>
              <a:t>_</a:t>
            </a:r>
            <a:r>
              <a:rPr lang="zh-CN" altLang="en-US" dirty="0"/>
              <a:t>：各类所有的支持向量</a:t>
            </a:r>
          </a:p>
          <a:p>
            <a:endParaRPr lang="zh-CN" altLang="en-US" dirty="0"/>
          </a:p>
        </p:txBody>
      </p:sp>
    </p:spTree>
    <p:extLst>
      <p:ext uri="{BB962C8B-B14F-4D97-AF65-F5344CB8AC3E}">
        <p14:creationId xmlns:p14="http://schemas.microsoft.com/office/powerpoint/2010/main" val="17795208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分类</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923058" y="2212934"/>
            <a:ext cx="9135342" cy="3424372"/>
          </a:xfrm>
          <a:prstGeom prst="rect">
            <a:avLst/>
          </a:prstGeom>
        </p:spPr>
      </p:pic>
    </p:spTree>
    <p:extLst>
      <p:ext uri="{BB962C8B-B14F-4D97-AF65-F5344CB8AC3E}">
        <p14:creationId xmlns:p14="http://schemas.microsoft.com/office/powerpoint/2010/main" val="5597378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方法</a:t>
            </a:r>
            <a:endParaRPr lang="zh-CN" altLang="en-US" dirty="0"/>
          </a:p>
        </p:txBody>
      </p:sp>
      <p:sp>
        <p:nvSpPr>
          <p:cNvPr id="3" name="内容占位符 2"/>
          <p:cNvSpPr>
            <a:spLocks noGrp="1"/>
          </p:cNvSpPr>
          <p:nvPr>
            <p:ph idx="1"/>
          </p:nvPr>
        </p:nvSpPr>
        <p:spPr/>
        <p:txBody>
          <a:bodyPr>
            <a:normAutofit/>
          </a:bodyPr>
          <a:lstStyle/>
          <a:p>
            <a:r>
              <a:rPr lang="en-US" altLang="zh-CN" u="sng" dirty="0" err="1"/>
              <a:t>decision_function</a:t>
            </a:r>
            <a:r>
              <a:rPr lang="zh-CN" altLang="en-US" u="sng" dirty="0"/>
              <a:t>（</a:t>
            </a:r>
            <a:r>
              <a:rPr lang="en-US" altLang="zh-CN" u="sng" dirty="0"/>
              <a:t>X</a:t>
            </a:r>
            <a:r>
              <a:rPr lang="zh-CN" altLang="en-US" u="sng" dirty="0"/>
              <a:t>）</a:t>
            </a:r>
            <a:r>
              <a:rPr lang="zh-CN" altLang="en-US" dirty="0"/>
              <a:t>样本</a:t>
            </a:r>
            <a:r>
              <a:rPr lang="en-US" altLang="zh-CN" dirty="0"/>
              <a:t>X</a:t>
            </a:r>
            <a:r>
              <a:rPr lang="zh-CN" altLang="en-US" dirty="0"/>
              <a:t>与分离超平面的距离</a:t>
            </a:r>
            <a:r>
              <a:rPr lang="zh-CN" altLang="en-US" dirty="0" smtClean="0"/>
              <a:t>。</a:t>
            </a:r>
            <a:endParaRPr lang="en-US" altLang="zh-CN" dirty="0" smtClean="0"/>
          </a:p>
          <a:p>
            <a:r>
              <a:rPr lang="en-US" altLang="zh-CN" b="1" u="sng" dirty="0" smtClean="0"/>
              <a:t>fit</a:t>
            </a:r>
            <a:r>
              <a:rPr lang="zh-CN" altLang="en-US" b="1" u="sng" dirty="0"/>
              <a:t>（</a:t>
            </a:r>
            <a:r>
              <a:rPr lang="en-US" altLang="zh-CN" b="1" u="sng" dirty="0"/>
              <a:t>X</a:t>
            </a:r>
            <a:r>
              <a:rPr lang="zh-CN" altLang="en-US" b="1" u="sng" dirty="0"/>
              <a:t>，</a:t>
            </a:r>
            <a:r>
              <a:rPr lang="en-US" altLang="zh-CN" b="1" u="sng" dirty="0"/>
              <a:t>y [</a:t>
            </a:r>
            <a:r>
              <a:rPr lang="zh-CN" altLang="en-US" b="1" u="sng" dirty="0"/>
              <a:t>，</a:t>
            </a:r>
            <a:r>
              <a:rPr lang="en-US" altLang="zh-CN" b="1" u="sng" dirty="0" err="1"/>
              <a:t>sample_weight</a:t>
            </a:r>
            <a:r>
              <a:rPr lang="en-US" altLang="zh-CN" b="1" u="sng" dirty="0"/>
              <a:t>]</a:t>
            </a:r>
            <a:r>
              <a:rPr lang="zh-CN" altLang="en-US" b="1" u="sng" dirty="0"/>
              <a:t>）</a:t>
            </a:r>
            <a:r>
              <a:rPr lang="zh-CN" altLang="en-US" dirty="0"/>
              <a:t>根据给定的训练数据拟合</a:t>
            </a:r>
            <a:r>
              <a:rPr lang="en-US" altLang="zh-CN" dirty="0"/>
              <a:t>SVM</a:t>
            </a:r>
            <a:r>
              <a:rPr lang="zh-CN" altLang="en-US" dirty="0"/>
              <a:t>模型</a:t>
            </a:r>
            <a:r>
              <a:rPr lang="zh-CN" altLang="en-US" dirty="0" smtClean="0"/>
              <a:t>。</a:t>
            </a:r>
            <a:endParaRPr lang="en-US" altLang="zh-CN" dirty="0" smtClean="0"/>
          </a:p>
          <a:p>
            <a:r>
              <a:rPr lang="en-US" altLang="zh-CN" dirty="0" err="1" smtClean="0"/>
              <a:t>get_params</a:t>
            </a:r>
            <a:r>
              <a:rPr lang="zh-CN" altLang="en-US" dirty="0"/>
              <a:t>（</a:t>
            </a:r>
            <a:r>
              <a:rPr lang="en-US" altLang="zh-CN" dirty="0"/>
              <a:t>[deep]</a:t>
            </a:r>
            <a:r>
              <a:rPr lang="zh-CN" altLang="en-US" dirty="0"/>
              <a:t>）获取此估计器的参数</a:t>
            </a:r>
            <a:r>
              <a:rPr lang="zh-CN" altLang="en-US" dirty="0" smtClean="0"/>
              <a:t>。</a:t>
            </a:r>
            <a:endParaRPr lang="en-US" altLang="zh-CN" dirty="0" smtClean="0"/>
          </a:p>
          <a:p>
            <a:r>
              <a:rPr lang="en-US" altLang="zh-CN" b="1" u="sng" dirty="0" smtClean="0"/>
              <a:t>Predict</a:t>
            </a:r>
            <a:r>
              <a:rPr lang="zh-CN" altLang="en-US" b="1" u="sng" dirty="0"/>
              <a:t>（</a:t>
            </a:r>
            <a:r>
              <a:rPr lang="en-US" altLang="zh-CN" b="1" u="sng" dirty="0"/>
              <a:t>X</a:t>
            </a:r>
            <a:r>
              <a:rPr lang="zh-CN" altLang="en-US" b="1" u="sng" dirty="0"/>
              <a:t>）</a:t>
            </a:r>
            <a:r>
              <a:rPr lang="zh-CN" altLang="en-US" dirty="0"/>
              <a:t>对</a:t>
            </a:r>
            <a:r>
              <a:rPr lang="en-US" altLang="zh-CN" dirty="0"/>
              <a:t>X</a:t>
            </a:r>
            <a:r>
              <a:rPr lang="zh-CN" altLang="en-US" dirty="0"/>
              <a:t>中的样本进行</a:t>
            </a:r>
            <a:r>
              <a:rPr lang="zh-CN" altLang="en-US" dirty="0" smtClean="0"/>
              <a:t>分类</a:t>
            </a:r>
            <a:endParaRPr lang="en-US" altLang="zh-CN" dirty="0" smtClean="0"/>
          </a:p>
          <a:p>
            <a:r>
              <a:rPr lang="en-US" altLang="zh-CN" b="1" u="sng" dirty="0" smtClean="0"/>
              <a:t>score</a:t>
            </a:r>
            <a:r>
              <a:rPr lang="zh-CN" altLang="en-US" b="1" u="sng" dirty="0"/>
              <a:t>（</a:t>
            </a:r>
            <a:r>
              <a:rPr lang="en-US" altLang="zh-CN" b="1" u="sng" dirty="0"/>
              <a:t>X</a:t>
            </a:r>
            <a:r>
              <a:rPr lang="zh-CN" altLang="en-US" b="1" u="sng" dirty="0"/>
              <a:t>，</a:t>
            </a:r>
            <a:r>
              <a:rPr lang="en-US" altLang="zh-CN" b="1" u="sng" dirty="0"/>
              <a:t>y [</a:t>
            </a:r>
            <a:r>
              <a:rPr lang="zh-CN" altLang="en-US" b="1" u="sng" dirty="0"/>
              <a:t>，</a:t>
            </a:r>
            <a:r>
              <a:rPr lang="en-US" altLang="zh-CN" b="1" u="sng" dirty="0" err="1"/>
              <a:t>sample_weight</a:t>
            </a:r>
            <a:r>
              <a:rPr lang="en-US" altLang="zh-CN" b="1" u="sng" dirty="0"/>
              <a:t>]</a:t>
            </a:r>
            <a:r>
              <a:rPr lang="zh-CN" altLang="en-US" b="1" u="sng" dirty="0"/>
              <a:t>）</a:t>
            </a:r>
            <a:r>
              <a:rPr lang="zh-CN" altLang="en-US" dirty="0"/>
              <a:t>返回给定测试数据和标签的平均精度</a:t>
            </a:r>
            <a:r>
              <a:rPr lang="zh-CN" altLang="en-US" dirty="0" smtClean="0"/>
              <a:t>。</a:t>
            </a:r>
            <a:r>
              <a:rPr lang="en-US" altLang="zh-CN" dirty="0" smtClean="0"/>
              <a:t>S</a:t>
            </a:r>
          </a:p>
          <a:p>
            <a:r>
              <a:rPr lang="en-US" altLang="zh-CN" dirty="0" err="1" smtClean="0"/>
              <a:t>et_params</a:t>
            </a:r>
            <a:r>
              <a:rPr lang="zh-CN" altLang="en-US" dirty="0"/>
              <a:t>（</a:t>
            </a:r>
            <a:r>
              <a:rPr lang="en-US" altLang="zh-CN" dirty="0"/>
              <a:t>\ * \ * </a:t>
            </a:r>
            <a:r>
              <a:rPr lang="en-US" altLang="zh-CN" dirty="0" err="1"/>
              <a:t>params</a:t>
            </a:r>
            <a:r>
              <a:rPr lang="zh-CN" altLang="en-US" dirty="0"/>
              <a:t>）设置此估计器的参数</a:t>
            </a:r>
            <a:r>
              <a:rPr lang="zh-CN" altLang="en-US" dirty="0" smtClean="0"/>
              <a:t>。</a:t>
            </a:r>
            <a:endParaRPr lang="zh-CN" altLang="en-US" dirty="0"/>
          </a:p>
        </p:txBody>
      </p:sp>
    </p:spTree>
    <p:extLst>
      <p:ext uri="{BB962C8B-B14F-4D97-AF65-F5344CB8AC3E}">
        <p14:creationId xmlns:p14="http://schemas.microsoft.com/office/powerpoint/2010/main" val="337575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fit</a:t>
            </a:r>
            <a:r>
              <a:rPr lang="zh-CN" altLang="en-US" dirty="0"/>
              <a:t>（</a:t>
            </a:r>
            <a:r>
              <a:rPr lang="en-US" altLang="zh-CN" dirty="0"/>
              <a:t>X</a:t>
            </a:r>
            <a:r>
              <a:rPr lang="zh-CN" altLang="en-US" dirty="0"/>
              <a:t>，</a:t>
            </a:r>
            <a:r>
              <a:rPr lang="en-US" altLang="zh-CN" dirty="0"/>
              <a:t>y</a:t>
            </a:r>
            <a:r>
              <a:rPr lang="zh-CN" altLang="en-US" dirty="0"/>
              <a:t>，</a:t>
            </a:r>
            <a:r>
              <a:rPr lang="en-US" altLang="zh-CN" dirty="0" err="1"/>
              <a:t>sample_weight</a:t>
            </a:r>
            <a:r>
              <a:rPr lang="en-US" altLang="zh-CN" dirty="0"/>
              <a:t> = None</a:t>
            </a:r>
            <a:r>
              <a:rPr lang="zh-CN" altLang="en-US" dirty="0"/>
              <a:t>）</a:t>
            </a:r>
          </a:p>
        </p:txBody>
      </p:sp>
      <p:sp>
        <p:nvSpPr>
          <p:cNvPr id="3" name="内容占位符 2"/>
          <p:cNvSpPr>
            <a:spLocks noGrp="1"/>
          </p:cNvSpPr>
          <p:nvPr>
            <p:ph idx="1"/>
          </p:nvPr>
        </p:nvSpPr>
        <p:spPr>
          <a:xfrm>
            <a:off x="235258" y="1997007"/>
            <a:ext cx="11668126" cy="4678921"/>
          </a:xfrm>
        </p:spPr>
        <p:txBody>
          <a:bodyPr>
            <a:normAutofit/>
          </a:bodyPr>
          <a:lstStyle/>
          <a:p>
            <a:r>
              <a:rPr lang="zh-CN" altLang="en-US" dirty="0" smtClean="0"/>
              <a:t>根据</a:t>
            </a:r>
            <a:r>
              <a:rPr lang="zh-CN" altLang="en-US" dirty="0"/>
              <a:t>给定的训练数据拟合</a:t>
            </a:r>
            <a:r>
              <a:rPr lang="en-US" altLang="zh-CN" dirty="0"/>
              <a:t>SVM</a:t>
            </a:r>
            <a:r>
              <a:rPr lang="zh-CN" altLang="en-US" dirty="0"/>
              <a:t>模型</a:t>
            </a:r>
            <a:r>
              <a:rPr lang="zh-CN" altLang="en-US" dirty="0" smtClean="0"/>
              <a:t>。</a:t>
            </a:r>
            <a:endParaRPr lang="en-US" altLang="zh-CN" dirty="0" smtClean="0"/>
          </a:p>
          <a:p>
            <a:r>
              <a:rPr lang="zh-CN" altLang="en-US" dirty="0" smtClean="0"/>
              <a:t>参数</a:t>
            </a:r>
            <a:r>
              <a:rPr lang="en-US" altLang="zh-CN" dirty="0" smtClean="0"/>
              <a:t>X</a:t>
            </a:r>
            <a:r>
              <a:rPr lang="zh-CN" altLang="en-US" dirty="0"/>
              <a:t>：</a:t>
            </a:r>
            <a:r>
              <a:rPr lang="en-US" altLang="zh-CN" dirty="0"/>
              <a:t>{array-like</a:t>
            </a:r>
            <a:r>
              <a:rPr lang="zh-CN" altLang="en-US" dirty="0"/>
              <a:t>，</a:t>
            </a:r>
            <a:r>
              <a:rPr lang="en-US" altLang="zh-CN" dirty="0"/>
              <a:t>sparse matrix}</a:t>
            </a:r>
            <a:r>
              <a:rPr lang="zh-CN" altLang="en-US" dirty="0"/>
              <a:t>，</a:t>
            </a:r>
            <a:r>
              <a:rPr lang="en-US" altLang="zh-CN" dirty="0"/>
              <a:t>shape</a:t>
            </a:r>
            <a:r>
              <a:rPr lang="zh-CN" altLang="en-US" dirty="0"/>
              <a:t>（</a:t>
            </a:r>
            <a:r>
              <a:rPr lang="en-US" altLang="zh-CN" dirty="0" err="1"/>
              <a:t>n_samples</a:t>
            </a:r>
            <a:r>
              <a:rPr lang="zh-CN" altLang="en-US" dirty="0"/>
              <a:t>，</a:t>
            </a:r>
            <a:r>
              <a:rPr lang="en-US" altLang="zh-CN" dirty="0" err="1"/>
              <a:t>n_features</a:t>
            </a:r>
            <a:r>
              <a:rPr lang="zh-CN" altLang="en-US" dirty="0"/>
              <a:t>）训练向量，其中</a:t>
            </a:r>
            <a:r>
              <a:rPr lang="en-US" altLang="zh-CN" dirty="0" err="1"/>
              <a:t>n_samples</a:t>
            </a:r>
            <a:r>
              <a:rPr lang="zh-CN" altLang="en-US" dirty="0"/>
              <a:t>是样本数，</a:t>
            </a:r>
            <a:r>
              <a:rPr lang="en-US" altLang="zh-CN" dirty="0" err="1"/>
              <a:t>n_feature</a:t>
            </a:r>
            <a:r>
              <a:rPr lang="zh-CN" altLang="en-US" dirty="0"/>
              <a:t>是特征数。 对于</a:t>
            </a:r>
            <a:r>
              <a:rPr lang="en-US" altLang="zh-CN" dirty="0"/>
              <a:t>kernel =“</a:t>
            </a:r>
            <a:r>
              <a:rPr lang="zh-CN" altLang="en-US" dirty="0"/>
              <a:t>预计算”，</a:t>
            </a:r>
            <a:r>
              <a:rPr lang="en-US" altLang="zh-CN" dirty="0"/>
              <a:t>X</a:t>
            </a:r>
            <a:r>
              <a:rPr lang="zh-CN" altLang="en-US" dirty="0"/>
              <a:t>的预期形状为（</a:t>
            </a:r>
            <a:r>
              <a:rPr lang="en-US" altLang="zh-CN" dirty="0" err="1"/>
              <a:t>n_samples</a:t>
            </a:r>
            <a:r>
              <a:rPr lang="zh-CN" altLang="en-US" dirty="0"/>
              <a:t>，</a:t>
            </a:r>
            <a:r>
              <a:rPr lang="en-US" altLang="zh-CN" dirty="0" err="1"/>
              <a:t>n_samples</a:t>
            </a:r>
            <a:r>
              <a:rPr lang="zh-CN" altLang="en-US" dirty="0"/>
              <a:t>）</a:t>
            </a:r>
            <a:r>
              <a:rPr lang="zh-CN" altLang="en-US" dirty="0" smtClean="0"/>
              <a:t>。</a:t>
            </a:r>
            <a:endParaRPr lang="en-US" altLang="zh-CN" dirty="0" smtClean="0"/>
          </a:p>
          <a:p>
            <a:r>
              <a:rPr lang="zh-CN" altLang="en-US" dirty="0"/>
              <a:t>参数</a:t>
            </a:r>
            <a:r>
              <a:rPr lang="en-US" altLang="zh-CN" dirty="0" smtClean="0"/>
              <a:t>y</a:t>
            </a:r>
            <a:r>
              <a:rPr lang="zh-CN" altLang="en-US" dirty="0"/>
              <a:t>：</a:t>
            </a:r>
            <a:r>
              <a:rPr lang="en-US" altLang="zh-CN" dirty="0"/>
              <a:t>array-like</a:t>
            </a:r>
            <a:r>
              <a:rPr lang="zh-CN" altLang="en-US" dirty="0"/>
              <a:t>，</a:t>
            </a:r>
            <a:r>
              <a:rPr lang="en-US" altLang="zh-CN" dirty="0"/>
              <a:t>shape</a:t>
            </a:r>
            <a:r>
              <a:rPr lang="zh-CN" altLang="en-US" dirty="0"/>
              <a:t>（</a:t>
            </a:r>
            <a:r>
              <a:rPr lang="en-US" altLang="zh-CN" dirty="0" err="1"/>
              <a:t>n_samples</a:t>
            </a:r>
            <a:r>
              <a:rPr lang="zh-CN" altLang="en-US" dirty="0"/>
              <a:t>，）目标值（分类中的类标签，回归中的实数</a:t>
            </a:r>
            <a:r>
              <a:rPr lang="zh-CN" altLang="en-US" dirty="0" smtClean="0"/>
              <a:t>）</a:t>
            </a:r>
            <a:endParaRPr lang="en-US" altLang="zh-CN" dirty="0" smtClean="0"/>
          </a:p>
          <a:p>
            <a:r>
              <a:rPr lang="zh-CN" altLang="en-US" dirty="0"/>
              <a:t>参数</a:t>
            </a:r>
            <a:r>
              <a:rPr lang="en-US" altLang="zh-CN" dirty="0" err="1" smtClean="0"/>
              <a:t>sample_weight</a:t>
            </a:r>
            <a:r>
              <a:rPr lang="zh-CN" altLang="en-US" dirty="0"/>
              <a:t>：</a:t>
            </a:r>
            <a:r>
              <a:rPr lang="en-US" altLang="zh-CN" dirty="0"/>
              <a:t>array-like</a:t>
            </a:r>
            <a:r>
              <a:rPr lang="zh-CN" altLang="en-US" dirty="0"/>
              <a:t>，</a:t>
            </a:r>
            <a:r>
              <a:rPr lang="en-US" altLang="zh-CN" dirty="0"/>
              <a:t>shape</a:t>
            </a:r>
            <a:r>
              <a:rPr lang="zh-CN" altLang="en-US" dirty="0"/>
              <a:t>（</a:t>
            </a:r>
            <a:r>
              <a:rPr lang="en-US" altLang="zh-CN" dirty="0" err="1"/>
              <a:t>n_samples</a:t>
            </a:r>
            <a:r>
              <a:rPr lang="zh-CN" altLang="en-US" dirty="0"/>
              <a:t>，）每</a:t>
            </a:r>
            <a:r>
              <a:rPr lang="zh-CN" altLang="en-US" dirty="0" smtClean="0"/>
              <a:t>样本权重。 </a:t>
            </a:r>
            <a:r>
              <a:rPr lang="zh-CN" altLang="en-US" dirty="0"/>
              <a:t>较高的权重会使分类器更加强调这些要点</a:t>
            </a:r>
            <a:r>
              <a:rPr lang="zh-CN" altLang="en-US" dirty="0" smtClean="0"/>
              <a:t>。</a:t>
            </a:r>
            <a:endParaRPr lang="en-US" altLang="zh-CN" dirty="0" smtClean="0"/>
          </a:p>
          <a:p>
            <a:r>
              <a:rPr lang="zh-CN" altLang="en-US" dirty="0" smtClean="0"/>
              <a:t>返回</a:t>
            </a:r>
            <a:r>
              <a:rPr lang="zh-CN" altLang="en-US" dirty="0"/>
              <a:t>值：</a:t>
            </a:r>
            <a:r>
              <a:rPr lang="en-US" altLang="zh-CN" dirty="0"/>
              <a:t>self</a:t>
            </a:r>
            <a:r>
              <a:rPr lang="zh-CN" altLang="en-US" dirty="0"/>
              <a:t>：对象返回</a:t>
            </a:r>
            <a:r>
              <a:rPr lang="zh-CN" altLang="en-US" dirty="0" smtClean="0"/>
              <a:t>自身。</a:t>
            </a:r>
            <a:endParaRPr lang="zh-CN" altLang="en-US" dirty="0"/>
          </a:p>
        </p:txBody>
      </p:sp>
    </p:spTree>
    <p:extLst>
      <p:ext uri="{BB962C8B-B14F-4D97-AF65-F5344CB8AC3E}">
        <p14:creationId xmlns:p14="http://schemas.microsoft.com/office/powerpoint/2010/main" val="4571629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predict(X)</a:t>
            </a:r>
            <a:endParaRPr lang="zh-CN" altLang="en-US" dirty="0"/>
          </a:p>
        </p:txBody>
      </p:sp>
      <p:sp>
        <p:nvSpPr>
          <p:cNvPr id="3" name="内容占位符 2"/>
          <p:cNvSpPr>
            <a:spLocks noGrp="1"/>
          </p:cNvSpPr>
          <p:nvPr>
            <p:ph idx="1"/>
          </p:nvPr>
        </p:nvSpPr>
        <p:spPr/>
        <p:txBody>
          <a:bodyPr>
            <a:normAutofit/>
          </a:bodyPr>
          <a:lstStyle/>
          <a:p>
            <a:r>
              <a:rPr lang="zh-CN" altLang="en-US" dirty="0" smtClean="0"/>
              <a:t>对</a:t>
            </a:r>
            <a:r>
              <a:rPr lang="en-US" altLang="zh-CN" dirty="0"/>
              <a:t>X</a:t>
            </a:r>
            <a:r>
              <a:rPr lang="zh-CN" altLang="en-US" dirty="0"/>
              <a:t>中的样本进行分类。对于一</a:t>
            </a:r>
            <a:r>
              <a:rPr lang="zh-CN" altLang="en-US" dirty="0" smtClean="0"/>
              <a:t>个两类</a:t>
            </a:r>
            <a:r>
              <a:rPr lang="zh-CN" altLang="en-US" dirty="0"/>
              <a:t>的模型，返回</a:t>
            </a:r>
            <a:r>
              <a:rPr lang="en-US" altLang="zh-CN" dirty="0"/>
              <a:t>+1</a:t>
            </a:r>
            <a:r>
              <a:rPr lang="zh-CN" altLang="en-US" dirty="0"/>
              <a:t>或</a:t>
            </a:r>
            <a:r>
              <a:rPr lang="en-US" altLang="zh-CN" dirty="0"/>
              <a:t>-1</a:t>
            </a:r>
            <a:r>
              <a:rPr lang="zh-CN" altLang="en-US" dirty="0"/>
              <a:t>。参数</a:t>
            </a:r>
            <a:r>
              <a:rPr lang="zh-CN" altLang="en-US" dirty="0" smtClean="0"/>
              <a:t>：</a:t>
            </a:r>
            <a:endParaRPr lang="en-US" altLang="zh-CN" dirty="0" smtClean="0"/>
          </a:p>
          <a:p>
            <a:r>
              <a:rPr lang="en-US" altLang="zh-CN" dirty="0" smtClean="0"/>
              <a:t>X</a:t>
            </a:r>
            <a:r>
              <a:rPr lang="zh-CN" altLang="en-US" dirty="0"/>
              <a:t>：</a:t>
            </a:r>
            <a:r>
              <a:rPr lang="en-US" altLang="zh-CN" dirty="0"/>
              <a:t>{array-like</a:t>
            </a:r>
            <a:r>
              <a:rPr lang="zh-CN" altLang="en-US" dirty="0"/>
              <a:t>，</a:t>
            </a:r>
            <a:r>
              <a:rPr lang="en-US" altLang="zh-CN" dirty="0"/>
              <a:t>sparse matrix}</a:t>
            </a:r>
            <a:r>
              <a:rPr lang="zh-CN" altLang="en-US" dirty="0"/>
              <a:t>，</a:t>
            </a:r>
            <a:r>
              <a:rPr lang="en-US" altLang="zh-CN" dirty="0"/>
              <a:t>shape</a:t>
            </a:r>
            <a:r>
              <a:rPr lang="zh-CN" altLang="en-US" dirty="0"/>
              <a:t>（</a:t>
            </a:r>
            <a:r>
              <a:rPr lang="en-US" altLang="zh-CN" dirty="0" err="1"/>
              <a:t>n_samples</a:t>
            </a:r>
            <a:r>
              <a:rPr lang="zh-CN" altLang="en-US" dirty="0"/>
              <a:t>，</a:t>
            </a:r>
            <a:r>
              <a:rPr lang="en-US" altLang="zh-CN" dirty="0" err="1"/>
              <a:t>n_features</a:t>
            </a:r>
            <a:r>
              <a:rPr lang="zh-CN" altLang="en-US" dirty="0"/>
              <a:t>）对于</a:t>
            </a:r>
            <a:r>
              <a:rPr lang="en-US" altLang="zh-CN" dirty="0"/>
              <a:t>kernel =“precomputed</a:t>
            </a:r>
            <a:r>
              <a:rPr lang="en-US" altLang="zh-CN" dirty="0" smtClean="0"/>
              <a:t>”</a:t>
            </a:r>
          </a:p>
          <a:p>
            <a:r>
              <a:rPr lang="zh-CN" altLang="en-US" dirty="0" smtClean="0"/>
              <a:t>返回</a:t>
            </a:r>
            <a:r>
              <a:rPr lang="zh-CN" altLang="en-US" dirty="0"/>
              <a:t>：</a:t>
            </a:r>
            <a:r>
              <a:rPr lang="en-US" altLang="zh-CN" dirty="0" err="1"/>
              <a:t>y_pred</a:t>
            </a:r>
            <a:r>
              <a:rPr lang="zh-CN" altLang="en-US" dirty="0"/>
              <a:t>：</a:t>
            </a:r>
            <a:r>
              <a:rPr lang="en-US" altLang="zh-CN" dirty="0"/>
              <a:t>array</a:t>
            </a:r>
            <a:r>
              <a:rPr lang="zh-CN" altLang="en-US" dirty="0"/>
              <a:t>，</a:t>
            </a:r>
            <a:r>
              <a:rPr lang="en-US" altLang="zh-CN" dirty="0"/>
              <a:t>shape</a:t>
            </a:r>
            <a:r>
              <a:rPr lang="zh-CN" altLang="en-US" dirty="0"/>
              <a:t>（</a:t>
            </a:r>
            <a:r>
              <a:rPr lang="en-US" altLang="zh-CN" dirty="0" err="1"/>
              <a:t>n_samples</a:t>
            </a:r>
            <a:r>
              <a:rPr lang="zh-CN" altLang="en-US" dirty="0"/>
              <a:t>，）</a:t>
            </a:r>
            <a:r>
              <a:rPr lang="en-US" altLang="zh-CN" dirty="0"/>
              <a:t>X</a:t>
            </a:r>
            <a:r>
              <a:rPr lang="zh-CN" altLang="en-US" dirty="0"/>
              <a:t>中样本的类</a:t>
            </a:r>
            <a:r>
              <a:rPr lang="zh-CN" altLang="en-US" dirty="0" smtClean="0"/>
              <a:t>标签</a:t>
            </a:r>
            <a:endParaRPr lang="zh-CN" altLang="en-US" dirty="0"/>
          </a:p>
        </p:txBody>
      </p:sp>
    </p:spTree>
    <p:extLst>
      <p:ext uri="{BB962C8B-B14F-4D97-AF65-F5344CB8AC3E}">
        <p14:creationId xmlns:p14="http://schemas.microsoft.com/office/powerpoint/2010/main" val="403149327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score(X, y, </a:t>
            </a:r>
            <a:r>
              <a:rPr lang="en-US" altLang="zh-CN" dirty="0" err="1"/>
              <a:t>sample_weight</a:t>
            </a:r>
            <a:r>
              <a:rPr lang="en-US" altLang="zh-CN" dirty="0"/>
              <a:t>=None)</a:t>
            </a:r>
            <a:endParaRPr lang="zh-CN" altLang="en-US" dirty="0"/>
          </a:p>
        </p:txBody>
      </p:sp>
      <p:sp>
        <p:nvSpPr>
          <p:cNvPr id="3" name="内容占位符 2"/>
          <p:cNvSpPr>
            <a:spLocks noGrp="1"/>
          </p:cNvSpPr>
          <p:nvPr>
            <p:ph idx="1"/>
          </p:nvPr>
        </p:nvSpPr>
        <p:spPr/>
        <p:txBody>
          <a:bodyPr>
            <a:normAutofit/>
          </a:bodyPr>
          <a:lstStyle/>
          <a:p>
            <a:r>
              <a:rPr lang="zh-CN" altLang="en-US" dirty="0" smtClean="0"/>
              <a:t>返回</a:t>
            </a:r>
            <a:r>
              <a:rPr lang="zh-CN" altLang="en-US" dirty="0"/>
              <a:t>给定测试数据和标签的平均精度。在多标签分类中，这是一</a:t>
            </a:r>
            <a:r>
              <a:rPr lang="zh-CN" altLang="en-US" dirty="0" smtClean="0"/>
              <a:t>个精细度量</a:t>
            </a:r>
            <a:r>
              <a:rPr lang="zh-CN" altLang="en-US" dirty="0"/>
              <a:t>的子集精度</a:t>
            </a:r>
            <a:r>
              <a:rPr lang="zh-CN" altLang="en-US" dirty="0" smtClean="0"/>
              <a:t>。</a:t>
            </a:r>
            <a:endParaRPr lang="en-US" altLang="zh-CN" dirty="0" smtClean="0"/>
          </a:p>
          <a:p>
            <a:r>
              <a:rPr lang="zh-CN" altLang="en-US" dirty="0" smtClean="0"/>
              <a:t>参数</a:t>
            </a:r>
            <a:r>
              <a:rPr lang="zh-CN" altLang="en-US" dirty="0"/>
              <a:t>：</a:t>
            </a:r>
            <a:r>
              <a:rPr lang="en-US" altLang="zh-CN" dirty="0"/>
              <a:t>X</a:t>
            </a:r>
            <a:r>
              <a:rPr lang="zh-CN" altLang="en-US" dirty="0"/>
              <a:t>：</a:t>
            </a:r>
            <a:r>
              <a:rPr lang="en-US" altLang="zh-CN" dirty="0"/>
              <a:t>array-like</a:t>
            </a:r>
            <a:r>
              <a:rPr lang="zh-CN" altLang="en-US" dirty="0"/>
              <a:t>，</a:t>
            </a:r>
            <a:r>
              <a:rPr lang="en-US" altLang="zh-CN" dirty="0"/>
              <a:t>shape =</a:t>
            </a:r>
            <a:r>
              <a:rPr lang="zh-CN" altLang="en-US" dirty="0"/>
              <a:t>（</a:t>
            </a:r>
            <a:r>
              <a:rPr lang="en-US" altLang="zh-CN" dirty="0" err="1"/>
              <a:t>n_samples</a:t>
            </a:r>
            <a:r>
              <a:rPr lang="zh-CN" altLang="en-US" dirty="0"/>
              <a:t>，</a:t>
            </a:r>
            <a:r>
              <a:rPr lang="en-US" altLang="zh-CN" dirty="0" err="1"/>
              <a:t>n_features</a:t>
            </a:r>
            <a:r>
              <a:rPr lang="zh-CN" altLang="en-US" dirty="0"/>
              <a:t>）测试样品</a:t>
            </a:r>
            <a:r>
              <a:rPr lang="zh-CN" altLang="en-US" dirty="0" smtClean="0"/>
              <a:t>。</a:t>
            </a:r>
            <a:endParaRPr lang="en-US" altLang="zh-CN" dirty="0" smtClean="0"/>
          </a:p>
          <a:p>
            <a:r>
              <a:rPr lang="en-US" altLang="zh-CN" dirty="0" smtClean="0"/>
              <a:t>y</a:t>
            </a:r>
            <a:r>
              <a:rPr lang="zh-CN" altLang="en-US" dirty="0"/>
              <a:t>：</a:t>
            </a:r>
            <a:r>
              <a:rPr lang="en-US" altLang="zh-CN" dirty="0"/>
              <a:t>array-like</a:t>
            </a:r>
            <a:r>
              <a:rPr lang="zh-CN" altLang="en-US" dirty="0"/>
              <a:t>，</a:t>
            </a:r>
            <a:r>
              <a:rPr lang="en-US" altLang="zh-CN" dirty="0"/>
              <a:t>shape =</a:t>
            </a:r>
            <a:r>
              <a:rPr lang="zh-CN" altLang="en-US" dirty="0"/>
              <a:t>（</a:t>
            </a:r>
            <a:r>
              <a:rPr lang="en-US" altLang="zh-CN" dirty="0" err="1"/>
              <a:t>n_samples</a:t>
            </a:r>
            <a:r>
              <a:rPr lang="zh-CN" altLang="en-US" dirty="0"/>
              <a:t>）或（</a:t>
            </a:r>
            <a:r>
              <a:rPr lang="en-US" altLang="zh-CN" dirty="0" err="1"/>
              <a:t>n_samples</a:t>
            </a:r>
            <a:r>
              <a:rPr lang="zh-CN" altLang="en-US" dirty="0"/>
              <a:t>，</a:t>
            </a:r>
            <a:r>
              <a:rPr lang="en-US" altLang="zh-CN" dirty="0" err="1"/>
              <a:t>n_outputs</a:t>
            </a:r>
            <a:r>
              <a:rPr lang="zh-CN" altLang="en-US" dirty="0"/>
              <a:t>）</a:t>
            </a:r>
            <a:r>
              <a:rPr lang="en-US" altLang="zh-CN" dirty="0"/>
              <a:t>X</a:t>
            </a:r>
            <a:r>
              <a:rPr lang="zh-CN" altLang="en-US" dirty="0"/>
              <a:t>的真标签</a:t>
            </a:r>
            <a:r>
              <a:rPr lang="en-US" altLang="zh-CN" dirty="0" err="1"/>
              <a:t>sample_weight</a:t>
            </a:r>
            <a:r>
              <a:rPr lang="zh-CN" altLang="en-US" dirty="0"/>
              <a:t>：</a:t>
            </a:r>
            <a:r>
              <a:rPr lang="en-US" altLang="zh-CN" dirty="0"/>
              <a:t>array-like</a:t>
            </a:r>
            <a:r>
              <a:rPr lang="zh-CN" altLang="en-US" dirty="0"/>
              <a:t>，</a:t>
            </a:r>
            <a:r>
              <a:rPr lang="en-US" altLang="zh-CN" dirty="0"/>
              <a:t>shape = [</a:t>
            </a:r>
            <a:r>
              <a:rPr lang="en-US" altLang="zh-CN" dirty="0" err="1"/>
              <a:t>n_samples</a:t>
            </a:r>
            <a:r>
              <a:rPr lang="en-US" altLang="zh-CN" dirty="0"/>
              <a:t>]</a:t>
            </a:r>
            <a:r>
              <a:rPr lang="zh-CN" altLang="en-US" dirty="0"/>
              <a:t>，可选样品</a:t>
            </a:r>
            <a:r>
              <a:rPr lang="zh-CN" altLang="en-US" dirty="0" smtClean="0"/>
              <a:t>权重</a:t>
            </a:r>
            <a:endParaRPr lang="en-US" altLang="zh-CN" dirty="0" smtClean="0"/>
          </a:p>
          <a:p>
            <a:r>
              <a:rPr lang="zh-CN" altLang="en-US" dirty="0" smtClean="0"/>
              <a:t>返回</a:t>
            </a:r>
            <a:r>
              <a:rPr lang="zh-CN" altLang="en-US" dirty="0"/>
              <a:t>：分数：浮点</a:t>
            </a:r>
            <a:r>
              <a:rPr lang="en-US" altLang="zh-CN" dirty="0" err="1"/>
              <a:t>self.predict</a:t>
            </a:r>
            <a:r>
              <a:rPr lang="en-US" altLang="zh-CN" dirty="0"/>
              <a:t>(X) </a:t>
            </a:r>
            <a:r>
              <a:rPr lang="en-US" altLang="zh-CN" dirty="0" err="1"/>
              <a:t>wrt</a:t>
            </a:r>
            <a:r>
              <a:rPr lang="en-US" altLang="zh-CN" dirty="0"/>
              <a:t>. y.</a:t>
            </a:r>
            <a:r>
              <a:rPr lang="zh-CN" altLang="en-US" dirty="0"/>
              <a:t>的平均</a:t>
            </a:r>
            <a:r>
              <a:rPr lang="zh-CN" altLang="en-US" dirty="0" smtClean="0"/>
              <a:t>精度</a:t>
            </a:r>
            <a:endParaRPr lang="zh-CN" altLang="en-US" dirty="0"/>
          </a:p>
        </p:txBody>
      </p:sp>
    </p:spTree>
    <p:extLst>
      <p:ext uri="{BB962C8B-B14F-4D97-AF65-F5344CB8AC3E}">
        <p14:creationId xmlns:p14="http://schemas.microsoft.com/office/powerpoint/2010/main" val="25189091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1511" y="0"/>
            <a:ext cx="6096000" cy="5632311"/>
          </a:xfrm>
          <a:prstGeom prst="rect">
            <a:avLst/>
          </a:prstGeom>
        </p:spPr>
        <p:txBody>
          <a:bodyPr>
            <a:spAutoFit/>
          </a:bodyPr>
          <a:lstStyle/>
          <a:p>
            <a:r>
              <a:rPr lang="en-US" altLang="zh-CN" dirty="0" smtClean="0"/>
              <a:t>import </a:t>
            </a:r>
            <a:r>
              <a:rPr lang="en-US" altLang="zh-CN" dirty="0" err="1" smtClean="0"/>
              <a:t>numpy</a:t>
            </a:r>
            <a:r>
              <a:rPr lang="en-US" altLang="zh-CN" dirty="0" smtClean="0"/>
              <a:t> as np </a:t>
            </a:r>
          </a:p>
          <a:p>
            <a:r>
              <a:rPr lang="en-US" altLang="zh-CN" dirty="0" smtClean="0"/>
              <a:t>import </a:t>
            </a:r>
            <a:r>
              <a:rPr lang="en-US" altLang="zh-CN" dirty="0" err="1" smtClean="0"/>
              <a:t>matplotlib.pyplot</a:t>
            </a:r>
            <a:r>
              <a:rPr lang="en-US" altLang="zh-CN" dirty="0" smtClean="0"/>
              <a:t> as </a:t>
            </a:r>
            <a:r>
              <a:rPr lang="en-US" altLang="zh-CN" dirty="0" err="1" smtClean="0"/>
              <a:t>plt</a:t>
            </a:r>
            <a:r>
              <a:rPr lang="en-US" altLang="zh-CN" dirty="0" smtClean="0"/>
              <a:t> </a:t>
            </a:r>
          </a:p>
          <a:p>
            <a:r>
              <a:rPr lang="en-US" altLang="zh-CN" dirty="0" smtClean="0"/>
              <a:t>from </a:t>
            </a:r>
            <a:r>
              <a:rPr lang="en-US" altLang="zh-CN" dirty="0" err="1" smtClean="0"/>
              <a:t>sklearn</a:t>
            </a:r>
            <a:r>
              <a:rPr lang="en-US" altLang="zh-CN" dirty="0" smtClean="0"/>
              <a:t> import </a:t>
            </a:r>
            <a:r>
              <a:rPr lang="en-US" altLang="zh-CN" dirty="0" err="1" smtClean="0"/>
              <a:t>svm</a:t>
            </a:r>
            <a:r>
              <a:rPr lang="en-US" altLang="zh-CN" dirty="0" smtClean="0"/>
              <a:t> </a:t>
            </a:r>
          </a:p>
          <a:p>
            <a:r>
              <a:rPr lang="en-US" altLang="zh-CN" dirty="0" smtClean="0"/>
              <a:t># we create training point</a:t>
            </a:r>
          </a:p>
          <a:p>
            <a:r>
              <a:rPr lang="en-US" altLang="zh-CN" dirty="0" smtClean="0"/>
              <a:t>X = </a:t>
            </a:r>
            <a:r>
              <a:rPr lang="en-US" altLang="zh-CN" dirty="0" err="1" smtClean="0"/>
              <a:t>np.array</a:t>
            </a:r>
            <a:r>
              <a:rPr lang="en-US" altLang="zh-CN" dirty="0" smtClean="0"/>
              <a:t>([[3,3],[4,3],[1,1]]) </a:t>
            </a:r>
          </a:p>
          <a:p>
            <a:r>
              <a:rPr lang="en-US" altLang="zh-CN" dirty="0" smtClean="0"/>
              <a:t>Y = </a:t>
            </a:r>
            <a:r>
              <a:rPr lang="en-US" altLang="zh-CN" dirty="0" err="1" smtClean="0"/>
              <a:t>np.array</a:t>
            </a:r>
            <a:r>
              <a:rPr lang="en-US" altLang="zh-CN" dirty="0" smtClean="0"/>
              <a:t>([1,1,-1]) </a:t>
            </a:r>
          </a:p>
          <a:p>
            <a:r>
              <a:rPr lang="en-US" altLang="zh-CN" dirty="0" smtClean="0"/>
              <a:t># fit the model </a:t>
            </a:r>
          </a:p>
          <a:p>
            <a:r>
              <a:rPr lang="en-US" altLang="zh-CN" dirty="0" err="1" smtClean="0"/>
              <a:t>clf</a:t>
            </a:r>
            <a:r>
              <a:rPr lang="en-US" altLang="zh-CN" dirty="0" smtClean="0"/>
              <a:t> = </a:t>
            </a:r>
            <a:r>
              <a:rPr lang="en-US" altLang="zh-CN" dirty="0" err="1" smtClean="0"/>
              <a:t>svm.SVC</a:t>
            </a:r>
            <a:r>
              <a:rPr lang="en-US" altLang="zh-CN" dirty="0" smtClean="0"/>
              <a:t>(kernel='linear') </a:t>
            </a:r>
          </a:p>
          <a:p>
            <a:r>
              <a:rPr lang="en-US" altLang="zh-CN" dirty="0" err="1" smtClean="0"/>
              <a:t>clf.fit</a:t>
            </a:r>
            <a:r>
              <a:rPr lang="en-US" altLang="zh-CN" dirty="0" smtClean="0"/>
              <a:t>(X, Y) </a:t>
            </a:r>
          </a:p>
          <a:p>
            <a:r>
              <a:rPr lang="en-US" altLang="zh-CN" dirty="0" smtClean="0"/>
              <a:t># get the separating hyperplane </a:t>
            </a:r>
          </a:p>
          <a:p>
            <a:r>
              <a:rPr lang="en-US" altLang="zh-CN" dirty="0" smtClean="0"/>
              <a:t>w = </a:t>
            </a:r>
            <a:r>
              <a:rPr lang="en-US" altLang="zh-CN" dirty="0" err="1" smtClean="0"/>
              <a:t>clf.coef</a:t>
            </a:r>
            <a:r>
              <a:rPr lang="en-US" altLang="zh-CN" dirty="0" smtClean="0"/>
              <a:t>_[0] </a:t>
            </a:r>
          </a:p>
          <a:p>
            <a:r>
              <a:rPr lang="en-US" altLang="zh-CN" dirty="0" smtClean="0"/>
              <a:t>a = -w[0] / w[1] </a:t>
            </a:r>
          </a:p>
          <a:p>
            <a:r>
              <a:rPr lang="en-US" altLang="zh-CN" dirty="0" smtClean="0"/>
              <a:t>xx = </a:t>
            </a:r>
            <a:r>
              <a:rPr lang="en-US" altLang="zh-CN" dirty="0" err="1" smtClean="0"/>
              <a:t>np.linspace</a:t>
            </a:r>
            <a:r>
              <a:rPr lang="en-US" altLang="zh-CN" dirty="0" smtClean="0"/>
              <a:t>(-5, 5) </a:t>
            </a:r>
          </a:p>
          <a:p>
            <a:r>
              <a:rPr lang="en-US" altLang="zh-CN" dirty="0" err="1" smtClean="0"/>
              <a:t>yy</a:t>
            </a:r>
            <a:r>
              <a:rPr lang="en-US" altLang="zh-CN" dirty="0" smtClean="0"/>
              <a:t> = a * xx - (</a:t>
            </a:r>
            <a:r>
              <a:rPr lang="en-US" altLang="zh-CN" dirty="0" err="1" smtClean="0"/>
              <a:t>clf.intercept</a:t>
            </a:r>
            <a:r>
              <a:rPr lang="en-US" altLang="zh-CN" dirty="0" smtClean="0"/>
              <a:t>_[0]) / w[1] </a:t>
            </a:r>
          </a:p>
          <a:p>
            <a:r>
              <a:rPr lang="en-US" altLang="zh-CN" dirty="0" smtClean="0"/>
              <a:t># plot the parallels to the separating hyperplane that pass through the support vectors </a:t>
            </a:r>
          </a:p>
          <a:p>
            <a:r>
              <a:rPr lang="en-US" altLang="zh-CN" dirty="0" smtClean="0"/>
              <a:t>b = </a:t>
            </a:r>
            <a:r>
              <a:rPr lang="en-US" altLang="zh-CN" dirty="0" err="1" smtClean="0"/>
              <a:t>clf.support_vectors</a:t>
            </a:r>
            <a:r>
              <a:rPr lang="en-US" altLang="zh-CN" dirty="0" smtClean="0"/>
              <a:t>_[0] </a:t>
            </a:r>
          </a:p>
          <a:p>
            <a:r>
              <a:rPr lang="en-US" altLang="zh-CN" dirty="0" err="1" smtClean="0"/>
              <a:t>yy_down</a:t>
            </a:r>
            <a:r>
              <a:rPr lang="en-US" altLang="zh-CN" dirty="0" smtClean="0"/>
              <a:t> = a * xx + (b[1] - a * b[0]) </a:t>
            </a:r>
          </a:p>
          <a:p>
            <a:r>
              <a:rPr lang="en-US" altLang="zh-CN" dirty="0" smtClean="0"/>
              <a:t>b = </a:t>
            </a:r>
            <a:r>
              <a:rPr lang="en-US" altLang="zh-CN" dirty="0" err="1" smtClean="0"/>
              <a:t>clf.support_vectors</a:t>
            </a:r>
            <a:r>
              <a:rPr lang="en-US" altLang="zh-CN" dirty="0" smtClean="0"/>
              <a:t>_[-1] </a:t>
            </a:r>
          </a:p>
          <a:p>
            <a:r>
              <a:rPr lang="en-US" altLang="zh-CN" dirty="0" err="1" smtClean="0"/>
              <a:t>yy_up</a:t>
            </a:r>
            <a:r>
              <a:rPr lang="en-US" altLang="zh-CN" dirty="0" smtClean="0"/>
              <a:t> = a * xx + (b[1] - a * b[0]) </a:t>
            </a:r>
            <a:endParaRPr lang="en-US" altLang="zh-CN" dirty="0"/>
          </a:p>
        </p:txBody>
      </p:sp>
      <p:sp>
        <p:nvSpPr>
          <p:cNvPr id="5" name="矩形 4"/>
          <p:cNvSpPr/>
          <p:nvPr/>
        </p:nvSpPr>
        <p:spPr>
          <a:xfrm>
            <a:off x="5931316" y="329986"/>
            <a:ext cx="6096000" cy="3970318"/>
          </a:xfrm>
          <a:prstGeom prst="rect">
            <a:avLst/>
          </a:prstGeom>
        </p:spPr>
        <p:txBody>
          <a:bodyPr>
            <a:spAutoFit/>
          </a:bodyPr>
          <a:lstStyle/>
          <a:p>
            <a:r>
              <a:rPr lang="en-US" altLang="zh-CN" dirty="0"/>
              <a:t># plot the line, the points, and the nearest vectors to the plane </a:t>
            </a:r>
          </a:p>
          <a:p>
            <a:r>
              <a:rPr lang="en-US" altLang="zh-CN" dirty="0" err="1"/>
              <a:t>plt.plot</a:t>
            </a:r>
            <a:r>
              <a:rPr lang="en-US" altLang="zh-CN" dirty="0"/>
              <a:t>(xx, </a:t>
            </a:r>
            <a:r>
              <a:rPr lang="en-US" altLang="zh-CN" dirty="0" err="1"/>
              <a:t>yy</a:t>
            </a:r>
            <a:r>
              <a:rPr lang="en-US" altLang="zh-CN" dirty="0"/>
              <a:t>, 'k-') </a:t>
            </a:r>
          </a:p>
          <a:p>
            <a:r>
              <a:rPr lang="en-US" altLang="zh-CN" dirty="0" err="1"/>
              <a:t>plt.plot</a:t>
            </a:r>
            <a:r>
              <a:rPr lang="en-US" altLang="zh-CN" dirty="0"/>
              <a:t>(xx, </a:t>
            </a:r>
            <a:r>
              <a:rPr lang="en-US" altLang="zh-CN" dirty="0" err="1"/>
              <a:t>yy_down</a:t>
            </a:r>
            <a:r>
              <a:rPr lang="en-US" altLang="zh-CN" dirty="0"/>
              <a:t>, 'k--') </a:t>
            </a:r>
          </a:p>
          <a:p>
            <a:r>
              <a:rPr lang="en-US" altLang="zh-CN" dirty="0" err="1"/>
              <a:t>plt.plot</a:t>
            </a:r>
            <a:r>
              <a:rPr lang="en-US" altLang="zh-CN" dirty="0"/>
              <a:t>(xx, </a:t>
            </a:r>
            <a:r>
              <a:rPr lang="en-US" altLang="zh-CN" dirty="0" err="1"/>
              <a:t>yy_up</a:t>
            </a:r>
            <a:r>
              <a:rPr lang="en-US" altLang="zh-CN" dirty="0"/>
              <a:t>, 'k--') </a:t>
            </a:r>
          </a:p>
          <a:p>
            <a:endParaRPr lang="en-US" altLang="zh-CN" dirty="0"/>
          </a:p>
          <a:p>
            <a:r>
              <a:rPr lang="en-US" altLang="zh-CN" dirty="0" err="1"/>
              <a:t>plt.scatter</a:t>
            </a:r>
            <a:r>
              <a:rPr lang="en-US" altLang="zh-CN" dirty="0"/>
              <a:t>(</a:t>
            </a:r>
            <a:r>
              <a:rPr lang="en-US" altLang="zh-CN" dirty="0" err="1"/>
              <a:t>clf.support_vectors</a:t>
            </a:r>
            <a:r>
              <a:rPr lang="en-US" altLang="zh-CN" dirty="0"/>
              <a:t>_[:, 0], </a:t>
            </a:r>
            <a:r>
              <a:rPr lang="en-US" altLang="zh-CN" dirty="0" err="1"/>
              <a:t>clf.support_vectors</a:t>
            </a:r>
            <a:r>
              <a:rPr lang="en-US" altLang="zh-CN" dirty="0"/>
              <a:t>_[:, 1], s=80, </a:t>
            </a:r>
            <a:r>
              <a:rPr lang="en-US" altLang="zh-CN" dirty="0" err="1"/>
              <a:t>facecolors</a:t>
            </a:r>
            <a:r>
              <a:rPr lang="en-US" altLang="zh-CN" dirty="0"/>
              <a:t>='none')</a:t>
            </a:r>
          </a:p>
          <a:p>
            <a:r>
              <a:rPr lang="en-US" altLang="zh-CN" dirty="0" err="1"/>
              <a:t>plt.scatter</a:t>
            </a:r>
            <a:r>
              <a:rPr lang="en-US" altLang="zh-CN" dirty="0"/>
              <a:t>(X[:, 0], X[:, 1], c=Y, </a:t>
            </a:r>
            <a:r>
              <a:rPr lang="en-US" altLang="zh-CN" dirty="0" err="1"/>
              <a:t>cmap</a:t>
            </a:r>
            <a:r>
              <a:rPr lang="en-US" altLang="zh-CN" dirty="0"/>
              <a:t>=</a:t>
            </a:r>
            <a:r>
              <a:rPr lang="en-US" altLang="zh-CN" dirty="0" err="1"/>
              <a:t>plt.cm.Paired</a:t>
            </a:r>
            <a:r>
              <a:rPr lang="en-US" altLang="zh-CN" dirty="0"/>
              <a:t>) </a:t>
            </a:r>
          </a:p>
          <a:p>
            <a:r>
              <a:rPr lang="en-US" altLang="zh-CN" dirty="0" err="1"/>
              <a:t>plt.axis</a:t>
            </a:r>
            <a:r>
              <a:rPr lang="en-US" altLang="zh-CN" dirty="0"/>
              <a:t>('tight') </a:t>
            </a:r>
          </a:p>
          <a:p>
            <a:r>
              <a:rPr lang="en-US" altLang="zh-CN" dirty="0" err="1"/>
              <a:t>plt.show</a:t>
            </a:r>
            <a:r>
              <a:rPr lang="en-US" altLang="zh-CN" dirty="0"/>
              <a:t>() </a:t>
            </a:r>
          </a:p>
          <a:p>
            <a:r>
              <a:rPr lang="en-US" altLang="zh-CN" dirty="0"/>
              <a:t>z=</a:t>
            </a:r>
            <a:r>
              <a:rPr lang="en-US" altLang="zh-CN" dirty="0" err="1"/>
              <a:t>clf.predict</a:t>
            </a:r>
            <a:r>
              <a:rPr lang="en-US" altLang="zh-CN" dirty="0"/>
              <a:t>([[-0.8, -2]])</a:t>
            </a:r>
          </a:p>
          <a:p>
            <a:r>
              <a:rPr lang="en-US" altLang="zh-CN" dirty="0" smtClean="0"/>
              <a:t>z</a:t>
            </a:r>
          </a:p>
          <a:p>
            <a:endParaRPr lang="zh-CN" altLang="en-US" dirty="0"/>
          </a:p>
        </p:txBody>
      </p:sp>
      <p:sp>
        <p:nvSpPr>
          <p:cNvPr id="6" name="矩形 5"/>
          <p:cNvSpPr/>
          <p:nvPr/>
        </p:nvSpPr>
        <p:spPr>
          <a:xfrm>
            <a:off x="5931316" y="4227782"/>
            <a:ext cx="2658100" cy="369332"/>
          </a:xfrm>
          <a:prstGeom prst="rect">
            <a:avLst/>
          </a:prstGeom>
        </p:spPr>
        <p:txBody>
          <a:bodyPr wrap="none">
            <a:spAutoFit/>
          </a:bodyPr>
          <a:lstStyle/>
          <a:p>
            <a:r>
              <a:rPr lang="zh-CN" altLang="en-US" dirty="0"/>
              <a:t>clf.decision_function(X)</a:t>
            </a:r>
          </a:p>
        </p:txBody>
      </p:sp>
      <p:pic>
        <p:nvPicPr>
          <p:cNvPr id="7" name="图片 6"/>
          <p:cNvPicPr>
            <a:picLocks noChangeAspect="1"/>
          </p:cNvPicPr>
          <p:nvPr/>
        </p:nvPicPr>
        <p:blipFill>
          <a:blip r:embed="rId2"/>
          <a:stretch>
            <a:fillRect/>
          </a:stretch>
        </p:blipFill>
        <p:spPr>
          <a:xfrm>
            <a:off x="6287511" y="3757989"/>
            <a:ext cx="1447800" cy="304800"/>
          </a:xfrm>
          <a:prstGeom prst="rect">
            <a:avLst/>
          </a:prstGeom>
        </p:spPr>
      </p:pic>
      <p:pic>
        <p:nvPicPr>
          <p:cNvPr id="8" name="图片 7"/>
          <p:cNvPicPr>
            <a:picLocks noChangeAspect="1"/>
          </p:cNvPicPr>
          <p:nvPr/>
        </p:nvPicPr>
        <p:blipFill>
          <a:blip r:embed="rId3"/>
          <a:stretch>
            <a:fillRect/>
          </a:stretch>
        </p:blipFill>
        <p:spPr>
          <a:xfrm>
            <a:off x="6043051" y="4597114"/>
            <a:ext cx="2790825" cy="371475"/>
          </a:xfrm>
          <a:prstGeom prst="rect">
            <a:avLst/>
          </a:prstGeom>
        </p:spPr>
      </p:pic>
      <p:pic>
        <p:nvPicPr>
          <p:cNvPr id="9" name="图片 8"/>
          <p:cNvPicPr>
            <a:picLocks noChangeAspect="1"/>
          </p:cNvPicPr>
          <p:nvPr/>
        </p:nvPicPr>
        <p:blipFill>
          <a:blip r:embed="rId4"/>
          <a:stretch>
            <a:fillRect/>
          </a:stretch>
        </p:blipFill>
        <p:spPr>
          <a:xfrm>
            <a:off x="8701151" y="2970482"/>
            <a:ext cx="4029075" cy="2514600"/>
          </a:xfrm>
          <a:prstGeom prst="rect">
            <a:avLst/>
          </a:prstGeom>
        </p:spPr>
      </p:pic>
    </p:spTree>
    <p:extLst>
      <p:ext uri="{BB962C8B-B14F-4D97-AF65-F5344CB8AC3E}">
        <p14:creationId xmlns:p14="http://schemas.microsoft.com/office/powerpoint/2010/main" val="33230842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决策树</a:t>
            </a:r>
          </a:p>
        </p:txBody>
      </p:sp>
      <p:sp>
        <p:nvSpPr>
          <p:cNvPr id="3" name="内容占位符 2"/>
          <p:cNvSpPr>
            <a:spLocks noGrp="1"/>
          </p:cNvSpPr>
          <p:nvPr>
            <p:ph idx="1"/>
          </p:nvPr>
        </p:nvSpPr>
        <p:spPr>
          <a:xfrm>
            <a:off x="420101" y="2093861"/>
            <a:ext cx="9613861" cy="3599316"/>
          </a:xfrm>
        </p:spPr>
        <p:txBody>
          <a:bodyPr/>
          <a:lstStyle/>
          <a:p>
            <a:r>
              <a:rPr lang="en-US" altLang="zh-CN" b="1" dirty="0"/>
              <a:t>Decision Trees (DTs)</a:t>
            </a:r>
            <a:r>
              <a:rPr lang="en-US" altLang="zh-CN" dirty="0"/>
              <a:t> </a:t>
            </a:r>
            <a:r>
              <a:rPr lang="zh-CN" altLang="en-US" dirty="0"/>
              <a:t>是一种用来 </a:t>
            </a:r>
            <a:r>
              <a:rPr lang="en-US" altLang="zh-CN" dirty="0">
                <a:hlinkClick r:id="rId2"/>
              </a:rPr>
              <a:t>classification</a:t>
            </a:r>
            <a:r>
              <a:rPr lang="en-US" altLang="zh-CN" dirty="0"/>
              <a:t> </a:t>
            </a:r>
            <a:r>
              <a:rPr lang="zh-CN" altLang="en-US" dirty="0"/>
              <a:t>和 </a:t>
            </a:r>
            <a:r>
              <a:rPr lang="en-US" altLang="zh-CN" dirty="0">
                <a:hlinkClick r:id="rId3"/>
              </a:rPr>
              <a:t>regression</a:t>
            </a:r>
            <a:r>
              <a:rPr lang="en-US" altLang="zh-CN" dirty="0"/>
              <a:t> </a:t>
            </a:r>
            <a:r>
              <a:rPr lang="zh-CN" altLang="en-US" dirty="0"/>
              <a:t>的无参监督学习方法。其目的是创建一种模型从数据特征中学习简单的决策规则来预测一个目标变量的值。</a:t>
            </a:r>
          </a:p>
        </p:txBody>
      </p:sp>
      <p:grpSp>
        <p:nvGrpSpPr>
          <p:cNvPr id="4" name="Group 11"/>
          <p:cNvGrpSpPr>
            <a:grpSpLocks/>
          </p:cNvGrpSpPr>
          <p:nvPr/>
        </p:nvGrpSpPr>
        <p:grpSpPr bwMode="auto">
          <a:xfrm>
            <a:off x="6484418" y="3058789"/>
            <a:ext cx="4572000" cy="3644900"/>
            <a:chOff x="0" y="0"/>
            <a:chExt cx="2789" cy="2296"/>
          </a:xfrm>
        </p:grpSpPr>
        <p:sp>
          <p:nvSpPr>
            <p:cNvPr id="5" name="Rectangle 12"/>
            <p:cNvSpPr>
              <a:spLocks noChangeArrowheads="1"/>
            </p:cNvSpPr>
            <p:nvPr/>
          </p:nvSpPr>
          <p:spPr bwMode="auto">
            <a:xfrm>
              <a:off x="0" y="0"/>
              <a:ext cx="2789" cy="2296"/>
            </a:xfrm>
            <a:prstGeom prst="rect">
              <a:avLst/>
            </a:prstGeom>
            <a:solidFill>
              <a:srgbClr val="FFFF99"/>
            </a:solidFill>
            <a:ln w="12700">
              <a:solidFill>
                <a:schemeClr val="hlink"/>
              </a:solidFill>
              <a:miter lim="800000"/>
              <a:headEnd/>
              <a:tailEnd/>
            </a:ln>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rgbClr val="FF0000"/>
                </a:solidFill>
                <a:ea typeface="宋体" panose="02010600030101010101" pitchFamily="2" charset="-122"/>
              </a:endParaRPr>
            </a:p>
          </p:txBody>
        </p:sp>
        <p:grpSp>
          <p:nvGrpSpPr>
            <p:cNvPr id="6" name="Group 13"/>
            <p:cNvGrpSpPr>
              <a:grpSpLocks/>
            </p:cNvGrpSpPr>
            <p:nvPr/>
          </p:nvGrpSpPr>
          <p:grpSpPr bwMode="auto">
            <a:xfrm>
              <a:off x="90" y="210"/>
              <a:ext cx="2699" cy="1913"/>
              <a:chOff x="0" y="0"/>
              <a:chExt cx="2835" cy="1658"/>
            </a:xfrm>
          </p:grpSpPr>
          <p:grpSp>
            <p:nvGrpSpPr>
              <p:cNvPr id="7" name="Group 14"/>
              <p:cNvGrpSpPr>
                <a:grpSpLocks/>
              </p:cNvGrpSpPr>
              <p:nvPr/>
            </p:nvGrpSpPr>
            <p:grpSpPr bwMode="auto">
              <a:xfrm>
                <a:off x="1089" y="0"/>
                <a:ext cx="681" cy="363"/>
                <a:chOff x="0" y="0"/>
                <a:chExt cx="681" cy="363"/>
              </a:xfrm>
            </p:grpSpPr>
            <p:sp>
              <p:nvSpPr>
                <p:cNvPr id="35" name="Text Box 15"/>
                <p:cNvSpPr txBox="1">
                  <a:spLocks noChangeArrowheads="1"/>
                </p:cNvSpPr>
                <p:nvPr/>
              </p:nvSpPr>
              <p:spPr bwMode="auto">
                <a:xfrm>
                  <a:off x="0" y="45"/>
                  <a:ext cx="681"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rgbClr val="FF0000"/>
                      </a:solidFill>
                      <a:latin typeface="Tahoma" panose="020B0604030504040204" pitchFamily="34" charset="0"/>
                      <a:ea typeface="DFKai-SB" pitchFamily="65" charset="-122"/>
                    </a:rPr>
                    <a:t>婚姻</a:t>
                  </a:r>
                </a:p>
              </p:txBody>
            </p:sp>
            <p:sp>
              <p:nvSpPr>
                <p:cNvPr id="36" name="Oval 16"/>
                <p:cNvSpPr>
                  <a:spLocks noChangeArrowheads="1"/>
                </p:cNvSpPr>
                <p:nvPr/>
              </p:nvSpPr>
              <p:spPr bwMode="auto">
                <a:xfrm>
                  <a:off x="0" y="0"/>
                  <a:ext cx="453" cy="363"/>
                </a:xfrm>
                <a:prstGeom prst="ellipse">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rgbClr val="FF0000"/>
                    </a:solidFill>
                    <a:ea typeface="宋体" panose="02010600030101010101" pitchFamily="2" charset="-122"/>
                  </a:endParaRPr>
                </a:p>
              </p:txBody>
            </p:sp>
          </p:grpSp>
          <p:grpSp>
            <p:nvGrpSpPr>
              <p:cNvPr id="8" name="Group 17"/>
              <p:cNvGrpSpPr>
                <a:grpSpLocks/>
              </p:cNvGrpSpPr>
              <p:nvPr/>
            </p:nvGrpSpPr>
            <p:grpSpPr bwMode="auto">
              <a:xfrm>
                <a:off x="590" y="589"/>
                <a:ext cx="1770" cy="363"/>
                <a:chOff x="0" y="0"/>
                <a:chExt cx="1770" cy="363"/>
              </a:xfrm>
            </p:grpSpPr>
            <p:grpSp>
              <p:nvGrpSpPr>
                <p:cNvPr id="29" name="Group 18"/>
                <p:cNvGrpSpPr>
                  <a:grpSpLocks/>
                </p:cNvGrpSpPr>
                <p:nvPr/>
              </p:nvGrpSpPr>
              <p:grpSpPr bwMode="auto">
                <a:xfrm>
                  <a:off x="0" y="0"/>
                  <a:ext cx="681" cy="363"/>
                  <a:chOff x="0" y="0"/>
                  <a:chExt cx="681" cy="363"/>
                </a:xfrm>
              </p:grpSpPr>
              <p:sp>
                <p:nvSpPr>
                  <p:cNvPr id="33" name="Text Box 19"/>
                  <p:cNvSpPr txBox="1">
                    <a:spLocks noChangeArrowheads="1"/>
                  </p:cNvSpPr>
                  <p:nvPr/>
                </p:nvSpPr>
                <p:spPr bwMode="auto">
                  <a:xfrm>
                    <a:off x="0" y="45"/>
                    <a:ext cx="681"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rgbClr val="FF0000"/>
                        </a:solidFill>
                        <a:latin typeface="Tahoma" panose="020B0604030504040204" pitchFamily="34" charset="0"/>
                        <a:ea typeface="DFKai-SB" pitchFamily="65" charset="-122"/>
                      </a:rPr>
                      <a:t>年龄</a:t>
                    </a:r>
                  </a:p>
                </p:txBody>
              </p:sp>
              <p:sp>
                <p:nvSpPr>
                  <p:cNvPr id="34" name="Oval 20"/>
                  <p:cNvSpPr>
                    <a:spLocks noChangeArrowheads="1"/>
                  </p:cNvSpPr>
                  <p:nvPr/>
                </p:nvSpPr>
                <p:spPr bwMode="auto">
                  <a:xfrm>
                    <a:off x="0" y="0"/>
                    <a:ext cx="453" cy="363"/>
                  </a:xfrm>
                  <a:prstGeom prst="ellipse">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rgbClr val="FF0000"/>
                      </a:solidFill>
                      <a:ea typeface="宋体" panose="02010600030101010101" pitchFamily="2" charset="-122"/>
                    </a:endParaRPr>
                  </a:p>
                </p:txBody>
              </p:sp>
            </p:grpSp>
            <p:grpSp>
              <p:nvGrpSpPr>
                <p:cNvPr id="30" name="Group 21"/>
                <p:cNvGrpSpPr>
                  <a:grpSpLocks/>
                </p:cNvGrpSpPr>
                <p:nvPr/>
              </p:nvGrpSpPr>
              <p:grpSpPr bwMode="auto">
                <a:xfrm>
                  <a:off x="1089" y="0"/>
                  <a:ext cx="681" cy="363"/>
                  <a:chOff x="0" y="0"/>
                  <a:chExt cx="681" cy="363"/>
                </a:xfrm>
              </p:grpSpPr>
              <p:sp>
                <p:nvSpPr>
                  <p:cNvPr id="31" name="Text Box 22"/>
                  <p:cNvSpPr txBox="1">
                    <a:spLocks noChangeArrowheads="1"/>
                  </p:cNvSpPr>
                  <p:nvPr/>
                </p:nvSpPr>
                <p:spPr bwMode="auto">
                  <a:xfrm>
                    <a:off x="0" y="45"/>
                    <a:ext cx="681"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en-US" altLang="zh-CN" sz="1400">
                        <a:solidFill>
                          <a:srgbClr val="FF0000"/>
                        </a:solidFill>
                        <a:latin typeface="Tahoma" panose="020B0604030504040204" pitchFamily="34" charset="0"/>
                        <a:ea typeface="DFKai-SB" pitchFamily="65" charset="-122"/>
                      </a:rPr>
                      <a:t> </a:t>
                    </a:r>
                    <a:r>
                      <a:rPr kumimoji="0" lang="zh-TW" altLang="en-US" sz="1400">
                        <a:solidFill>
                          <a:srgbClr val="FF0000"/>
                        </a:solidFill>
                        <a:latin typeface="Tahoma" panose="020B0604030504040204" pitchFamily="34" charset="0"/>
                        <a:ea typeface="DFKai-SB" pitchFamily="65" charset="-122"/>
                      </a:rPr>
                      <a:t>家庭</a:t>
                    </a:r>
                    <a:br>
                      <a:rPr kumimoji="0" lang="zh-TW" altLang="en-US" sz="1400">
                        <a:solidFill>
                          <a:srgbClr val="FF0000"/>
                        </a:solidFill>
                        <a:latin typeface="Tahoma" panose="020B0604030504040204" pitchFamily="34" charset="0"/>
                        <a:ea typeface="DFKai-SB" pitchFamily="65" charset="-122"/>
                      </a:rPr>
                    </a:br>
                    <a:r>
                      <a:rPr kumimoji="0" lang="zh-TW" altLang="en-US" sz="1400">
                        <a:solidFill>
                          <a:srgbClr val="FF0000"/>
                        </a:solidFill>
                        <a:latin typeface="Tahoma" panose="020B0604030504040204" pitchFamily="34" charset="0"/>
                        <a:ea typeface="DFKai-SB" pitchFamily="65" charset="-122"/>
                      </a:rPr>
                      <a:t> 所得</a:t>
                    </a:r>
                  </a:p>
                </p:txBody>
              </p:sp>
              <p:sp>
                <p:nvSpPr>
                  <p:cNvPr id="32" name="Oval 23"/>
                  <p:cNvSpPr>
                    <a:spLocks noChangeArrowheads="1"/>
                  </p:cNvSpPr>
                  <p:nvPr/>
                </p:nvSpPr>
                <p:spPr bwMode="auto">
                  <a:xfrm>
                    <a:off x="0" y="0"/>
                    <a:ext cx="453" cy="363"/>
                  </a:xfrm>
                  <a:prstGeom prst="ellipse">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rgbClr val="FF0000"/>
                      </a:solidFill>
                      <a:ea typeface="宋体" panose="02010600030101010101" pitchFamily="2" charset="-122"/>
                    </a:endParaRPr>
                  </a:p>
                </p:txBody>
              </p:sp>
            </p:grpSp>
          </p:grpSp>
          <p:sp>
            <p:nvSpPr>
              <p:cNvPr id="9" name="Text Box 24"/>
              <p:cNvSpPr txBox="1">
                <a:spLocks noChangeArrowheads="1"/>
              </p:cNvSpPr>
              <p:nvPr/>
            </p:nvSpPr>
            <p:spPr bwMode="auto">
              <a:xfrm>
                <a:off x="0" y="1451"/>
                <a:ext cx="363" cy="207"/>
              </a:xfrm>
              <a:prstGeom prst="rect">
                <a:avLst/>
              </a:prstGeom>
              <a:noFill/>
              <a:ln w="127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rgbClr val="FF0000"/>
                    </a:solidFill>
                    <a:latin typeface="Tahoma" panose="020B0604030504040204" pitchFamily="34" charset="0"/>
                    <a:ea typeface="宋体" panose="02010600030101010101" pitchFamily="2" charset="-122"/>
                  </a:rPr>
                  <a:t>否</a:t>
                </a:r>
              </a:p>
            </p:txBody>
          </p:sp>
          <p:sp>
            <p:nvSpPr>
              <p:cNvPr id="10" name="Text Box 25"/>
              <p:cNvSpPr txBox="1">
                <a:spLocks noChangeArrowheads="1"/>
              </p:cNvSpPr>
              <p:nvPr/>
            </p:nvSpPr>
            <p:spPr bwMode="auto">
              <a:xfrm>
                <a:off x="771" y="1451"/>
                <a:ext cx="363" cy="207"/>
              </a:xfrm>
              <a:prstGeom prst="rect">
                <a:avLst/>
              </a:prstGeom>
              <a:noFill/>
              <a:ln w="127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rgbClr val="FF0000"/>
                    </a:solidFill>
                    <a:latin typeface="Tahoma" panose="020B0604030504040204" pitchFamily="34" charset="0"/>
                    <a:ea typeface="宋体" panose="02010600030101010101" pitchFamily="2" charset="-122"/>
                  </a:rPr>
                  <a:t>是</a:t>
                </a:r>
              </a:p>
            </p:txBody>
          </p:sp>
          <p:sp>
            <p:nvSpPr>
              <p:cNvPr id="11" name="Text Box 26"/>
              <p:cNvSpPr txBox="1">
                <a:spLocks noChangeArrowheads="1"/>
              </p:cNvSpPr>
              <p:nvPr/>
            </p:nvSpPr>
            <p:spPr bwMode="auto">
              <a:xfrm>
                <a:off x="1270" y="1406"/>
                <a:ext cx="363" cy="207"/>
              </a:xfrm>
              <a:prstGeom prst="rect">
                <a:avLst/>
              </a:prstGeom>
              <a:noFill/>
              <a:ln w="127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rgbClr val="FF0000"/>
                    </a:solidFill>
                    <a:latin typeface="Tahoma" panose="020B0604030504040204" pitchFamily="34" charset="0"/>
                    <a:ea typeface="宋体" panose="02010600030101010101" pitchFamily="2" charset="-122"/>
                  </a:rPr>
                  <a:t>否</a:t>
                </a:r>
              </a:p>
            </p:txBody>
          </p:sp>
          <p:sp>
            <p:nvSpPr>
              <p:cNvPr id="12" name="Text Box 27"/>
              <p:cNvSpPr txBox="1">
                <a:spLocks noChangeArrowheads="1"/>
              </p:cNvSpPr>
              <p:nvPr/>
            </p:nvSpPr>
            <p:spPr bwMode="auto">
              <a:xfrm>
                <a:off x="2177" y="1451"/>
                <a:ext cx="363" cy="207"/>
              </a:xfrm>
              <a:prstGeom prst="rect">
                <a:avLst/>
              </a:prstGeom>
              <a:noFill/>
              <a:ln w="127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rgbClr val="FF0000"/>
                    </a:solidFill>
                    <a:latin typeface="Tahoma" panose="020B0604030504040204" pitchFamily="34" charset="0"/>
                    <a:ea typeface="宋体" panose="02010600030101010101" pitchFamily="2" charset="-122"/>
                  </a:rPr>
                  <a:t>是</a:t>
                </a:r>
              </a:p>
            </p:txBody>
          </p:sp>
          <p:grpSp>
            <p:nvGrpSpPr>
              <p:cNvPr id="13" name="Group 28"/>
              <p:cNvGrpSpPr>
                <a:grpSpLocks/>
              </p:cNvGrpSpPr>
              <p:nvPr/>
            </p:nvGrpSpPr>
            <p:grpSpPr bwMode="auto">
              <a:xfrm>
                <a:off x="544" y="317"/>
                <a:ext cx="1906" cy="272"/>
                <a:chOff x="0" y="0"/>
                <a:chExt cx="1906" cy="272"/>
              </a:xfrm>
            </p:grpSpPr>
            <p:sp>
              <p:nvSpPr>
                <p:cNvPr id="25" name="Text Box 29"/>
                <p:cNvSpPr txBox="1">
                  <a:spLocks noChangeArrowheads="1"/>
                </p:cNvSpPr>
                <p:nvPr/>
              </p:nvSpPr>
              <p:spPr bwMode="auto">
                <a:xfrm>
                  <a:off x="0" y="0"/>
                  <a:ext cx="77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rgbClr val="FF0000"/>
                      </a:solidFill>
                      <a:latin typeface="Tahoma" panose="020B0604030504040204" pitchFamily="34" charset="0"/>
                      <a:ea typeface="宋体" panose="02010600030101010101" pitchFamily="2" charset="-122"/>
                    </a:rPr>
                    <a:t>未婚</a:t>
                  </a:r>
                </a:p>
              </p:txBody>
            </p:sp>
            <p:sp>
              <p:nvSpPr>
                <p:cNvPr id="26" name="Line 30"/>
                <p:cNvSpPr>
                  <a:spLocks noChangeShapeType="1"/>
                </p:cNvSpPr>
                <p:nvPr/>
              </p:nvSpPr>
              <p:spPr bwMode="auto">
                <a:xfrm flipH="1">
                  <a:off x="227" y="0"/>
                  <a:ext cx="363" cy="272"/>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27" name="Line 31"/>
                <p:cNvSpPr>
                  <a:spLocks noChangeShapeType="1"/>
                </p:cNvSpPr>
                <p:nvPr/>
              </p:nvSpPr>
              <p:spPr bwMode="auto">
                <a:xfrm>
                  <a:off x="907" y="0"/>
                  <a:ext cx="318" cy="272"/>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28" name="Text Box 32"/>
                <p:cNvSpPr txBox="1">
                  <a:spLocks noChangeArrowheads="1"/>
                </p:cNvSpPr>
                <p:nvPr/>
              </p:nvSpPr>
              <p:spPr bwMode="auto">
                <a:xfrm>
                  <a:off x="1134" y="0"/>
                  <a:ext cx="77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rgbClr val="FF0000"/>
                      </a:solidFill>
                      <a:latin typeface="Tahoma" panose="020B0604030504040204" pitchFamily="34" charset="0"/>
                      <a:ea typeface="宋体" panose="02010600030101010101" pitchFamily="2" charset="-122"/>
                    </a:rPr>
                    <a:t>已婚</a:t>
                  </a:r>
                </a:p>
              </p:txBody>
            </p:sp>
          </p:grpSp>
          <p:sp>
            <p:nvSpPr>
              <p:cNvPr id="14" name="Line 33"/>
              <p:cNvSpPr>
                <a:spLocks noChangeShapeType="1"/>
              </p:cNvSpPr>
              <p:nvPr/>
            </p:nvSpPr>
            <p:spPr bwMode="auto">
              <a:xfrm flipH="1">
                <a:off x="136" y="952"/>
                <a:ext cx="499" cy="499"/>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15" name="Line 34"/>
              <p:cNvSpPr>
                <a:spLocks noChangeShapeType="1"/>
              </p:cNvSpPr>
              <p:nvPr/>
            </p:nvSpPr>
            <p:spPr bwMode="auto">
              <a:xfrm>
                <a:off x="681" y="952"/>
                <a:ext cx="227" cy="454"/>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16" name="Line 35"/>
              <p:cNvSpPr>
                <a:spLocks noChangeShapeType="1"/>
              </p:cNvSpPr>
              <p:nvPr/>
            </p:nvSpPr>
            <p:spPr bwMode="auto">
              <a:xfrm flipH="1">
                <a:off x="1451" y="907"/>
                <a:ext cx="273" cy="499"/>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17" name="Line 36"/>
              <p:cNvSpPr>
                <a:spLocks noChangeShapeType="1"/>
              </p:cNvSpPr>
              <p:nvPr/>
            </p:nvSpPr>
            <p:spPr bwMode="auto">
              <a:xfrm>
                <a:off x="1996" y="907"/>
                <a:ext cx="272" cy="544"/>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18" name="Text Box 37"/>
              <p:cNvSpPr txBox="1">
                <a:spLocks noChangeArrowheads="1"/>
              </p:cNvSpPr>
              <p:nvPr/>
            </p:nvSpPr>
            <p:spPr bwMode="auto">
              <a:xfrm>
                <a:off x="91" y="998"/>
                <a:ext cx="772"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en-US" altLang="zh-CN" sz="1800">
                    <a:solidFill>
                      <a:srgbClr val="FF0000"/>
                    </a:solidFill>
                    <a:latin typeface="Tahoma" panose="020B0604030504040204" pitchFamily="34" charset="0"/>
                    <a:ea typeface="宋体" panose="02010600030101010101" pitchFamily="2" charset="-122"/>
                  </a:rPr>
                  <a:t>&lt;35</a:t>
                </a:r>
              </a:p>
            </p:txBody>
          </p:sp>
          <p:sp>
            <p:nvSpPr>
              <p:cNvPr id="19" name="Text Box 38"/>
              <p:cNvSpPr txBox="1">
                <a:spLocks noChangeArrowheads="1"/>
              </p:cNvSpPr>
              <p:nvPr/>
            </p:nvSpPr>
            <p:spPr bwMode="auto">
              <a:xfrm>
                <a:off x="635" y="1043"/>
                <a:ext cx="455"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en-US" altLang="zh-CN" sz="1800">
                    <a:solidFill>
                      <a:srgbClr val="FF0000"/>
                    </a:solidFill>
                    <a:latin typeface="Tahoma" panose="020B0604030504040204" pitchFamily="34" charset="0"/>
                    <a:ea typeface="宋体" panose="02010600030101010101" pitchFamily="2" charset="-122"/>
                  </a:rPr>
                  <a:t>≧35</a:t>
                </a:r>
              </a:p>
            </p:txBody>
          </p:sp>
          <p:sp>
            <p:nvSpPr>
              <p:cNvPr id="20" name="Text Box 39"/>
              <p:cNvSpPr txBox="1">
                <a:spLocks noChangeArrowheads="1"/>
              </p:cNvSpPr>
              <p:nvPr/>
            </p:nvSpPr>
            <p:spPr bwMode="auto">
              <a:xfrm>
                <a:off x="1361" y="1043"/>
                <a:ext cx="363"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rgbClr val="FF0000"/>
                    </a:solidFill>
                    <a:latin typeface="Tahoma" panose="020B0604030504040204" pitchFamily="34" charset="0"/>
                    <a:ea typeface="宋体" panose="02010600030101010101" pitchFamily="2" charset="-122"/>
                  </a:rPr>
                  <a:t>低</a:t>
                </a:r>
              </a:p>
            </p:txBody>
          </p:sp>
          <p:sp>
            <p:nvSpPr>
              <p:cNvPr id="21" name="Text Box 40"/>
              <p:cNvSpPr txBox="1">
                <a:spLocks noChangeArrowheads="1"/>
              </p:cNvSpPr>
              <p:nvPr/>
            </p:nvSpPr>
            <p:spPr bwMode="auto">
              <a:xfrm>
                <a:off x="2063" y="1043"/>
                <a:ext cx="77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rgbClr val="FF0000"/>
                    </a:solidFill>
                    <a:latin typeface="Tahoma" panose="020B0604030504040204" pitchFamily="34" charset="0"/>
                    <a:ea typeface="宋体" panose="02010600030101010101" pitchFamily="2" charset="-122"/>
                  </a:rPr>
                  <a:t>高</a:t>
                </a:r>
              </a:p>
            </p:txBody>
          </p:sp>
          <p:sp>
            <p:nvSpPr>
              <p:cNvPr id="22" name="Line 41"/>
              <p:cNvSpPr>
                <a:spLocks noChangeShapeType="1"/>
              </p:cNvSpPr>
              <p:nvPr/>
            </p:nvSpPr>
            <p:spPr bwMode="auto">
              <a:xfrm>
                <a:off x="1860" y="952"/>
                <a:ext cx="0" cy="408"/>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23" name="Text Box 42"/>
              <p:cNvSpPr txBox="1">
                <a:spLocks noChangeArrowheads="1"/>
              </p:cNvSpPr>
              <p:nvPr/>
            </p:nvSpPr>
            <p:spPr bwMode="auto">
              <a:xfrm>
                <a:off x="1724" y="1406"/>
                <a:ext cx="317" cy="207"/>
              </a:xfrm>
              <a:prstGeom prst="rect">
                <a:avLst/>
              </a:prstGeom>
              <a:noFill/>
              <a:ln w="127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rgbClr val="FF0000"/>
                    </a:solidFill>
                    <a:latin typeface="Tahoma" panose="020B0604030504040204" pitchFamily="34" charset="0"/>
                    <a:ea typeface="宋体" panose="02010600030101010101" pitchFamily="2" charset="-122"/>
                  </a:rPr>
                  <a:t>否</a:t>
                </a:r>
              </a:p>
            </p:txBody>
          </p:sp>
          <p:sp>
            <p:nvSpPr>
              <p:cNvPr id="24" name="Text Box 43"/>
              <p:cNvSpPr txBox="1">
                <a:spLocks noChangeArrowheads="1"/>
              </p:cNvSpPr>
              <p:nvPr/>
            </p:nvSpPr>
            <p:spPr bwMode="auto">
              <a:xfrm>
                <a:off x="1633" y="1043"/>
                <a:ext cx="454"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rgbClr val="FF0000"/>
                    </a:solidFill>
                    <a:latin typeface="Tahoma" panose="020B0604030504040204" pitchFamily="34" charset="0"/>
                    <a:ea typeface="宋体" panose="02010600030101010101" pitchFamily="2" charset="-122"/>
                  </a:rPr>
                  <a:t>小康</a:t>
                </a:r>
              </a:p>
            </p:txBody>
          </p:sp>
        </p:grpSp>
      </p:grpSp>
    </p:spTree>
    <p:extLst>
      <p:ext uri="{BB962C8B-B14F-4D97-AF65-F5344CB8AC3E}">
        <p14:creationId xmlns:p14="http://schemas.microsoft.com/office/powerpoint/2010/main" val="35800497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5" name="图片 4"/>
          <p:cNvPicPr>
            <a:picLocks noChangeAspect="1"/>
          </p:cNvPicPr>
          <p:nvPr/>
        </p:nvPicPr>
        <p:blipFill>
          <a:blip r:embed="rId2"/>
          <a:stretch>
            <a:fillRect/>
          </a:stretch>
        </p:blipFill>
        <p:spPr>
          <a:xfrm>
            <a:off x="405194" y="952500"/>
            <a:ext cx="11087100" cy="5905500"/>
          </a:xfrm>
          <a:prstGeom prst="rect">
            <a:avLst/>
          </a:prstGeom>
        </p:spPr>
      </p:pic>
      <p:sp>
        <p:nvSpPr>
          <p:cNvPr id="6" name="矩形 5"/>
          <p:cNvSpPr/>
          <p:nvPr/>
        </p:nvSpPr>
        <p:spPr>
          <a:xfrm>
            <a:off x="13530" y="-14639"/>
            <a:ext cx="12178469" cy="954107"/>
          </a:xfrm>
          <a:prstGeom prst="rect">
            <a:avLst/>
          </a:prstGeom>
        </p:spPr>
        <p:txBody>
          <a:bodyPr wrap="square">
            <a:spAutoFit/>
          </a:bodyPr>
          <a:lstStyle/>
          <a:p>
            <a:r>
              <a:rPr lang="en-US" altLang="zh-CN" sz="2000" dirty="0">
                <a:solidFill>
                  <a:srgbClr val="002060"/>
                </a:solidFill>
              </a:rPr>
              <a:t>class </a:t>
            </a:r>
            <a:r>
              <a:rPr lang="en-US" altLang="zh-CN" sz="2000" dirty="0" err="1">
                <a:solidFill>
                  <a:srgbClr val="002060"/>
                </a:solidFill>
              </a:rPr>
              <a:t>sklearn.tree.DecisionTreeClassifier</a:t>
            </a:r>
            <a:r>
              <a:rPr lang="en-US" altLang="zh-CN" dirty="0"/>
              <a:t>(criterion=’</a:t>
            </a:r>
            <a:r>
              <a:rPr lang="en-US" altLang="zh-CN" dirty="0" err="1"/>
              <a:t>gini</a:t>
            </a:r>
            <a:r>
              <a:rPr lang="en-US" altLang="zh-CN" dirty="0"/>
              <a:t>’, splitter=’best’, </a:t>
            </a:r>
            <a:r>
              <a:rPr lang="en-US" altLang="zh-CN" dirty="0" err="1"/>
              <a:t>max_depth</a:t>
            </a:r>
            <a:r>
              <a:rPr lang="en-US" altLang="zh-CN" dirty="0"/>
              <a:t>=None, </a:t>
            </a:r>
            <a:r>
              <a:rPr lang="en-US" altLang="zh-CN" dirty="0" err="1"/>
              <a:t>min_samples_split</a:t>
            </a:r>
            <a:r>
              <a:rPr lang="en-US" altLang="zh-CN" dirty="0"/>
              <a:t>=2, </a:t>
            </a:r>
            <a:r>
              <a:rPr lang="en-US" altLang="zh-CN" dirty="0" err="1"/>
              <a:t>min_samples_leaf</a:t>
            </a:r>
            <a:r>
              <a:rPr lang="en-US" altLang="zh-CN" dirty="0"/>
              <a:t>=1, </a:t>
            </a:r>
            <a:r>
              <a:rPr lang="en-US" altLang="zh-CN" dirty="0" err="1"/>
              <a:t>min_weight_fraction_leaf</a:t>
            </a:r>
            <a:r>
              <a:rPr lang="en-US" altLang="zh-CN" dirty="0"/>
              <a:t>=0.0, </a:t>
            </a:r>
            <a:r>
              <a:rPr lang="en-US" altLang="zh-CN" dirty="0" err="1"/>
              <a:t>max_features</a:t>
            </a:r>
            <a:r>
              <a:rPr lang="en-US" altLang="zh-CN" dirty="0"/>
              <a:t>=None, </a:t>
            </a:r>
            <a:r>
              <a:rPr lang="en-US" altLang="zh-CN" dirty="0" err="1"/>
              <a:t>random_state</a:t>
            </a:r>
            <a:r>
              <a:rPr lang="en-US" altLang="zh-CN" dirty="0"/>
              <a:t>=None, </a:t>
            </a:r>
            <a:r>
              <a:rPr lang="en-US" altLang="zh-CN" dirty="0" err="1"/>
              <a:t>max_leaf_nodes</a:t>
            </a:r>
            <a:r>
              <a:rPr lang="en-US" altLang="zh-CN" dirty="0"/>
              <a:t>=None, </a:t>
            </a:r>
            <a:r>
              <a:rPr lang="en-US" altLang="zh-CN" dirty="0" err="1"/>
              <a:t>min_impurity_decrease</a:t>
            </a:r>
            <a:r>
              <a:rPr lang="en-US" altLang="zh-CN" dirty="0"/>
              <a:t>=0.0, </a:t>
            </a:r>
            <a:r>
              <a:rPr lang="en-US" altLang="zh-CN" dirty="0" err="1"/>
              <a:t>min_impurity_split</a:t>
            </a:r>
            <a:r>
              <a:rPr lang="en-US" altLang="zh-CN" dirty="0"/>
              <a:t>=None, </a:t>
            </a:r>
            <a:r>
              <a:rPr lang="en-US" altLang="zh-CN" dirty="0" err="1"/>
              <a:t>class_weight</a:t>
            </a:r>
            <a:r>
              <a:rPr lang="en-US" altLang="zh-CN" dirty="0"/>
              <a:t>=None, presort=False</a:t>
            </a:r>
            <a:r>
              <a:rPr lang="en-US" altLang="zh-CN" dirty="0" smtClean="0"/>
              <a:t>)</a:t>
            </a:r>
            <a:endParaRPr lang="en-US" altLang="zh-CN" dirty="0"/>
          </a:p>
        </p:txBody>
      </p:sp>
    </p:spTree>
    <p:extLst>
      <p:ext uri="{BB962C8B-B14F-4D97-AF65-F5344CB8AC3E}">
        <p14:creationId xmlns:p14="http://schemas.microsoft.com/office/powerpoint/2010/main" val="294665187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383444" y="0"/>
            <a:ext cx="11182350" cy="6743700"/>
          </a:xfrm>
          <a:prstGeom prst="rect">
            <a:avLst/>
          </a:prstGeom>
        </p:spPr>
      </p:pic>
    </p:spTree>
    <p:extLst>
      <p:ext uri="{BB962C8B-B14F-4D97-AF65-F5344CB8AC3E}">
        <p14:creationId xmlns:p14="http://schemas.microsoft.com/office/powerpoint/2010/main" val="63499393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680321" y="1773005"/>
            <a:ext cx="11106150" cy="3790950"/>
          </a:xfrm>
          <a:prstGeom prst="rect">
            <a:avLst/>
          </a:prstGeom>
        </p:spPr>
      </p:pic>
    </p:spTree>
    <p:extLst>
      <p:ext uri="{BB962C8B-B14F-4D97-AF65-F5344CB8AC3E}">
        <p14:creationId xmlns:p14="http://schemas.microsoft.com/office/powerpoint/2010/main" val="252621041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208832" y="1143759"/>
            <a:ext cx="9353550" cy="5314950"/>
          </a:xfrm>
          <a:prstGeom prst="rect">
            <a:avLst/>
          </a:prstGeom>
        </p:spPr>
      </p:pic>
    </p:spTree>
    <p:extLst>
      <p:ext uri="{BB962C8B-B14F-4D97-AF65-F5344CB8AC3E}">
        <p14:creationId xmlns:p14="http://schemas.microsoft.com/office/powerpoint/2010/main" val="6525372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回归</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302100" y="2747203"/>
            <a:ext cx="7629525" cy="2447925"/>
          </a:xfrm>
          <a:prstGeom prst="rect">
            <a:avLst/>
          </a:prstGeom>
        </p:spPr>
      </p:pic>
    </p:spTree>
    <p:extLst>
      <p:ext uri="{BB962C8B-B14F-4D97-AF65-F5344CB8AC3E}">
        <p14:creationId xmlns:p14="http://schemas.microsoft.com/office/powerpoint/2010/main" val="341293576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简单二元分类</a:t>
            </a:r>
            <a:endParaRPr lang="zh-CN" altLang="en-US" dirty="0"/>
          </a:p>
        </p:txBody>
      </p:sp>
      <p:sp>
        <p:nvSpPr>
          <p:cNvPr id="3" name="内容占位符 2"/>
          <p:cNvSpPr>
            <a:spLocks noGrp="1"/>
          </p:cNvSpPr>
          <p:nvPr>
            <p:ph idx="1"/>
          </p:nvPr>
        </p:nvSpPr>
        <p:spPr/>
        <p:txBody>
          <a:bodyPr/>
          <a:lstStyle/>
          <a:p>
            <a:r>
              <a:rPr lang="en-US" altLang="zh-CN" dirty="0"/>
              <a:t>from </a:t>
            </a:r>
            <a:r>
              <a:rPr lang="en-US" altLang="zh-CN" dirty="0" err="1"/>
              <a:t>sklearn</a:t>
            </a:r>
            <a:r>
              <a:rPr lang="en-US" altLang="zh-CN" dirty="0"/>
              <a:t> import tree </a:t>
            </a:r>
            <a:endParaRPr lang="en-US" altLang="zh-CN" dirty="0" smtClean="0"/>
          </a:p>
          <a:p>
            <a:r>
              <a:rPr lang="en-US" altLang="zh-CN" dirty="0" smtClean="0"/>
              <a:t>X </a:t>
            </a:r>
            <a:r>
              <a:rPr lang="en-US" altLang="zh-CN" dirty="0"/>
              <a:t>= [[0, 0], [1, 1]] </a:t>
            </a:r>
            <a:endParaRPr lang="en-US" altLang="zh-CN" dirty="0" smtClean="0"/>
          </a:p>
          <a:p>
            <a:r>
              <a:rPr lang="en-US" altLang="zh-CN" dirty="0" smtClean="0"/>
              <a:t>Y </a:t>
            </a:r>
            <a:r>
              <a:rPr lang="en-US" altLang="zh-CN" dirty="0"/>
              <a:t>= [0, 1] </a:t>
            </a:r>
            <a:endParaRPr lang="en-US" altLang="zh-CN" dirty="0" smtClean="0"/>
          </a:p>
          <a:p>
            <a:r>
              <a:rPr lang="en-US" altLang="zh-CN" dirty="0" err="1" smtClean="0"/>
              <a:t>clf</a:t>
            </a:r>
            <a:r>
              <a:rPr lang="en-US" altLang="zh-CN" dirty="0" smtClean="0"/>
              <a:t> </a:t>
            </a:r>
            <a:r>
              <a:rPr lang="en-US" altLang="zh-CN" dirty="0"/>
              <a:t>= </a:t>
            </a:r>
            <a:r>
              <a:rPr lang="en-US" altLang="zh-CN" dirty="0" err="1"/>
              <a:t>tree.DecisionTreeClassifier</a:t>
            </a:r>
            <a:r>
              <a:rPr lang="en-US" altLang="zh-CN" dirty="0"/>
              <a:t>() </a:t>
            </a:r>
            <a:endParaRPr lang="en-US" altLang="zh-CN" dirty="0" smtClean="0"/>
          </a:p>
          <a:p>
            <a:r>
              <a:rPr lang="en-US" altLang="zh-CN" dirty="0" err="1" smtClean="0"/>
              <a:t>clf</a:t>
            </a:r>
            <a:r>
              <a:rPr lang="en-US" altLang="zh-CN" dirty="0" smtClean="0"/>
              <a:t> </a:t>
            </a:r>
            <a:r>
              <a:rPr lang="en-US" altLang="zh-CN" dirty="0"/>
              <a:t>= </a:t>
            </a:r>
            <a:r>
              <a:rPr lang="en-US" altLang="zh-CN" dirty="0" err="1"/>
              <a:t>clf.fit</a:t>
            </a:r>
            <a:r>
              <a:rPr lang="en-US" altLang="zh-CN" dirty="0"/>
              <a:t>(X, Y</a:t>
            </a:r>
            <a:r>
              <a:rPr lang="en-US" altLang="zh-CN" dirty="0" smtClean="0"/>
              <a:t>)</a:t>
            </a:r>
          </a:p>
          <a:p>
            <a:endParaRPr lang="en-US" altLang="zh-CN" dirty="0"/>
          </a:p>
          <a:p>
            <a:r>
              <a:rPr lang="en-US" altLang="zh-CN" dirty="0" err="1"/>
              <a:t>clf.predict</a:t>
            </a:r>
            <a:r>
              <a:rPr lang="en-US" altLang="zh-CN" dirty="0"/>
              <a:t>([[2., 2.]])</a:t>
            </a:r>
            <a:endParaRPr lang="zh-CN" altLang="en-US" dirty="0"/>
          </a:p>
        </p:txBody>
      </p:sp>
      <p:pic>
        <p:nvPicPr>
          <p:cNvPr id="4" name="图片 3"/>
          <p:cNvPicPr>
            <a:picLocks noChangeAspect="1"/>
          </p:cNvPicPr>
          <p:nvPr/>
        </p:nvPicPr>
        <p:blipFill>
          <a:blip r:embed="rId2"/>
          <a:stretch>
            <a:fillRect/>
          </a:stretch>
        </p:blipFill>
        <p:spPr>
          <a:xfrm>
            <a:off x="2295229" y="5645164"/>
            <a:ext cx="1419225" cy="390525"/>
          </a:xfrm>
          <a:prstGeom prst="rect">
            <a:avLst/>
          </a:prstGeom>
        </p:spPr>
      </p:pic>
    </p:spTree>
    <p:extLst>
      <p:ext uri="{BB962C8B-B14F-4D97-AF65-F5344CB8AC3E}">
        <p14:creationId xmlns:p14="http://schemas.microsoft.com/office/powerpoint/2010/main" val="405326111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1444" y="2104598"/>
            <a:ext cx="6096000" cy="3693319"/>
          </a:xfrm>
          <a:prstGeom prst="rect">
            <a:avLst/>
          </a:prstGeom>
        </p:spPr>
        <p:txBody>
          <a:bodyPr>
            <a:spAutoFit/>
          </a:bodyPr>
          <a:lstStyle/>
          <a:p>
            <a:r>
              <a:rPr lang="zh-CN" altLang="en-US" dirty="0"/>
              <a:t>from sklearn.datasets import load_iris</a:t>
            </a:r>
          </a:p>
          <a:p>
            <a:r>
              <a:rPr lang="zh-CN" altLang="en-US" dirty="0"/>
              <a:t>from sklearn.tree import DecisionTreeClassifier</a:t>
            </a:r>
          </a:p>
          <a:p>
            <a:r>
              <a:rPr lang="zh-CN" altLang="en-US" dirty="0"/>
              <a:t>from sklearn import svm</a:t>
            </a:r>
          </a:p>
          <a:p>
            <a:r>
              <a:rPr lang="zh-CN" altLang="en-US" dirty="0"/>
              <a:t>from sklearn.cross_validation import train_test_split</a:t>
            </a:r>
          </a:p>
          <a:p>
            <a:endParaRPr lang="zh-CN" altLang="en-US" dirty="0"/>
          </a:p>
          <a:p>
            <a:endParaRPr lang="zh-CN" altLang="en-US" dirty="0"/>
          </a:p>
          <a:p>
            <a:r>
              <a:rPr lang="zh-CN" altLang="en-US" dirty="0"/>
              <a:t>iris = load_iris()</a:t>
            </a:r>
          </a:p>
          <a:p>
            <a:r>
              <a:rPr lang="zh-CN" altLang="en-US" dirty="0"/>
              <a:t>X_train,X_test,y_train,y_test = train_test_split(iris.data,iris.target,test_size=0.3)</a:t>
            </a:r>
          </a:p>
          <a:p>
            <a:endParaRPr lang="zh-CN" altLang="en-US" dirty="0"/>
          </a:p>
          <a:p>
            <a:r>
              <a:rPr lang="zh-CN" altLang="en-US" dirty="0"/>
              <a:t>clf = DecisionTreeClassifier()</a:t>
            </a:r>
          </a:p>
          <a:p>
            <a:r>
              <a:rPr lang="zh-CN" altLang="en-US" dirty="0"/>
              <a:t>clf.fit(X_train,y_train)</a:t>
            </a:r>
          </a:p>
          <a:p>
            <a:r>
              <a:rPr lang="zh-CN" altLang="en-US" dirty="0"/>
              <a:t>print clf.score(X_test,y_test</a:t>
            </a:r>
            <a:r>
              <a:rPr lang="zh-CN" altLang="en-US" dirty="0" smtClean="0"/>
              <a:t>)</a:t>
            </a:r>
            <a:endParaRPr lang="zh-CN" altLang="en-US" dirty="0"/>
          </a:p>
        </p:txBody>
      </p:sp>
    </p:spTree>
    <p:extLst>
      <p:ext uri="{BB962C8B-B14F-4D97-AF65-F5344CB8AC3E}">
        <p14:creationId xmlns:p14="http://schemas.microsoft.com/office/powerpoint/2010/main" val="16756396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树的可视化</a:t>
            </a:r>
            <a:endParaRPr lang="zh-CN" altLang="en-US" dirty="0"/>
          </a:p>
        </p:txBody>
      </p:sp>
      <p:sp>
        <p:nvSpPr>
          <p:cNvPr id="3" name="内容占位符 2"/>
          <p:cNvSpPr>
            <a:spLocks noGrp="1"/>
          </p:cNvSpPr>
          <p:nvPr>
            <p:ph idx="1"/>
          </p:nvPr>
        </p:nvSpPr>
        <p:spPr/>
        <p:txBody>
          <a:bodyPr/>
          <a:lstStyle/>
          <a:p>
            <a:r>
              <a:rPr lang="en-US" altLang="zh-CN" dirty="0"/>
              <a:t>brew install </a:t>
            </a:r>
            <a:r>
              <a:rPr lang="en-US" altLang="zh-CN" dirty="0" err="1"/>
              <a:t>graphviz</a:t>
            </a:r>
            <a:r>
              <a:rPr lang="en-US" altLang="zh-CN" dirty="0"/>
              <a:t> </a:t>
            </a:r>
            <a:r>
              <a:rPr lang="zh-CN" altLang="en-US" dirty="0"/>
              <a:t>安装</a:t>
            </a:r>
            <a:r>
              <a:rPr lang="en-US" altLang="zh-CN" dirty="0" err="1"/>
              <a:t>graphviz</a:t>
            </a:r>
            <a:endParaRPr lang="en-US" altLang="zh-CN" dirty="0"/>
          </a:p>
          <a:p>
            <a:r>
              <a:rPr lang="en-US" altLang="zh-CN" dirty="0"/>
              <a:t>•pip install </a:t>
            </a:r>
            <a:r>
              <a:rPr lang="en-US" altLang="zh-CN" dirty="0" err="1"/>
              <a:t>graphviz</a:t>
            </a:r>
            <a:r>
              <a:rPr lang="en-US" altLang="zh-CN" dirty="0"/>
              <a:t> </a:t>
            </a:r>
            <a:r>
              <a:rPr lang="zh-CN" altLang="en-US" dirty="0"/>
              <a:t>安装</a:t>
            </a:r>
            <a:r>
              <a:rPr lang="en-US" altLang="zh-CN" dirty="0"/>
              <a:t>python</a:t>
            </a:r>
            <a:r>
              <a:rPr lang="zh-CN" altLang="en-US" dirty="0"/>
              <a:t>中的</a:t>
            </a:r>
            <a:r>
              <a:rPr lang="en-US" altLang="zh-CN" dirty="0" err="1"/>
              <a:t>graphviz</a:t>
            </a:r>
            <a:endParaRPr lang="en-US" altLang="zh-CN" dirty="0"/>
          </a:p>
          <a:p>
            <a:r>
              <a:rPr lang="en-US" altLang="zh-CN" dirty="0"/>
              <a:t>•pip install </a:t>
            </a:r>
            <a:r>
              <a:rPr lang="en-US" altLang="zh-CN" dirty="0" err="1" smtClean="0"/>
              <a:t>pydotplus</a:t>
            </a:r>
            <a:r>
              <a:rPr lang="en-US" altLang="zh-CN" dirty="0" smtClean="0"/>
              <a:t>/</a:t>
            </a:r>
            <a:r>
              <a:rPr lang="en-US" altLang="zh-CN" dirty="0" err="1" smtClean="0"/>
              <a:t>pydot</a:t>
            </a:r>
            <a:r>
              <a:rPr lang="en-US" altLang="zh-CN" dirty="0" smtClean="0"/>
              <a:t> </a:t>
            </a:r>
            <a:r>
              <a:rPr lang="zh-CN" altLang="en-US" dirty="0"/>
              <a:t>安装</a:t>
            </a:r>
            <a:r>
              <a:rPr lang="en-US" altLang="zh-CN" dirty="0"/>
              <a:t>python</a:t>
            </a:r>
            <a:r>
              <a:rPr lang="zh-CN" altLang="en-US" dirty="0"/>
              <a:t>中的</a:t>
            </a:r>
            <a:r>
              <a:rPr lang="en-US" altLang="zh-CN" dirty="0" err="1" smtClean="0"/>
              <a:t>pydotplus</a:t>
            </a:r>
            <a:r>
              <a:rPr lang="en-US" altLang="zh-CN" dirty="0" smtClean="0"/>
              <a:t>/</a:t>
            </a:r>
            <a:r>
              <a:rPr lang="en-US" altLang="zh-CN" dirty="0" err="1" smtClean="0"/>
              <a:t>pydot</a:t>
            </a:r>
            <a:r>
              <a:rPr lang="zh-CN" altLang="en-US" dirty="0" smtClean="0"/>
              <a:t>（如果输出文件）</a:t>
            </a:r>
            <a:endParaRPr lang="en-US" altLang="zh-CN" dirty="0"/>
          </a:p>
        </p:txBody>
      </p:sp>
      <p:sp>
        <p:nvSpPr>
          <p:cNvPr id="5" name="矩形 4"/>
          <p:cNvSpPr/>
          <p:nvPr/>
        </p:nvSpPr>
        <p:spPr>
          <a:xfrm>
            <a:off x="0" y="4231562"/>
            <a:ext cx="5602816" cy="2031325"/>
          </a:xfrm>
          <a:prstGeom prst="rect">
            <a:avLst/>
          </a:prstGeom>
        </p:spPr>
        <p:txBody>
          <a:bodyPr wrap="none">
            <a:spAutoFit/>
          </a:bodyPr>
          <a:lstStyle/>
          <a:p>
            <a:r>
              <a:rPr lang="en-US" altLang="zh-CN" dirty="0" smtClean="0"/>
              <a:t>#</a:t>
            </a:r>
            <a:r>
              <a:rPr lang="zh-CN" altLang="en-US" dirty="0" smtClean="0"/>
              <a:t>写入文件</a:t>
            </a:r>
            <a:endParaRPr lang="en-US" altLang="zh-CN" dirty="0" smtClean="0"/>
          </a:p>
          <a:p>
            <a:r>
              <a:rPr lang="en-US" altLang="zh-CN" dirty="0" smtClean="0"/>
              <a:t>import </a:t>
            </a:r>
            <a:r>
              <a:rPr lang="en-US" altLang="zh-CN" dirty="0" err="1" smtClean="0"/>
              <a:t>pydotplus</a:t>
            </a:r>
            <a:endParaRPr lang="en-US" altLang="zh-CN" dirty="0" smtClean="0"/>
          </a:p>
          <a:p>
            <a:r>
              <a:rPr lang="en-US" altLang="zh-CN" dirty="0"/>
              <a:t>import </a:t>
            </a:r>
            <a:r>
              <a:rPr lang="en-US" altLang="zh-CN" dirty="0" err="1"/>
              <a:t>graphviz</a:t>
            </a:r>
            <a:endParaRPr lang="en-US" altLang="zh-CN" dirty="0"/>
          </a:p>
          <a:p>
            <a:r>
              <a:rPr lang="zh-CN" altLang="zh-CN" dirty="0" smtClean="0"/>
              <a:t>dot</a:t>
            </a:r>
            <a:r>
              <a:rPr lang="zh-CN" altLang="zh-CN" dirty="0"/>
              <a:t>_data = tree.export_graphviz(clf, out_file=None)</a:t>
            </a:r>
          </a:p>
          <a:p>
            <a:r>
              <a:rPr lang="zh-CN" altLang="zh-CN" dirty="0"/>
              <a:t>graph = pydotplus.graph_from_dot_data(dot_data)</a:t>
            </a:r>
          </a:p>
          <a:p>
            <a:r>
              <a:rPr lang="zh-CN" altLang="zh-CN" dirty="0"/>
              <a:t>graph.write_pdf('iris.pdf')</a:t>
            </a:r>
          </a:p>
          <a:p>
            <a:endParaRPr lang="zh-CN" altLang="en-US" dirty="0"/>
          </a:p>
        </p:txBody>
      </p:sp>
      <p:sp>
        <p:nvSpPr>
          <p:cNvPr id="6" name="矩形 5"/>
          <p:cNvSpPr/>
          <p:nvPr/>
        </p:nvSpPr>
        <p:spPr>
          <a:xfrm>
            <a:off x="5775016" y="3982782"/>
            <a:ext cx="6096000" cy="2585323"/>
          </a:xfrm>
          <a:prstGeom prst="rect">
            <a:avLst/>
          </a:prstGeom>
        </p:spPr>
        <p:txBody>
          <a:bodyPr>
            <a:spAutoFit/>
          </a:bodyPr>
          <a:lstStyle/>
          <a:p>
            <a:r>
              <a:rPr lang="en-US" altLang="zh-CN" dirty="0" smtClean="0"/>
              <a:t>#</a:t>
            </a:r>
            <a:r>
              <a:rPr lang="zh-CN" altLang="en-US" dirty="0" smtClean="0"/>
              <a:t>直接</a:t>
            </a:r>
            <a:r>
              <a:rPr lang="zh-CN" altLang="en-US" dirty="0"/>
              <a:t>显示</a:t>
            </a:r>
            <a:endParaRPr lang="en-US" altLang="zh-CN" dirty="0" smtClean="0"/>
          </a:p>
          <a:p>
            <a:r>
              <a:rPr lang="en-US" altLang="zh-CN" dirty="0" smtClean="0"/>
              <a:t>import </a:t>
            </a:r>
            <a:r>
              <a:rPr lang="en-US" altLang="zh-CN" dirty="0" err="1"/>
              <a:t>graphviz</a:t>
            </a:r>
            <a:endParaRPr lang="en-US" altLang="zh-CN" dirty="0"/>
          </a:p>
          <a:p>
            <a:r>
              <a:rPr lang="en-US" altLang="zh-CN" dirty="0" err="1" smtClean="0"/>
              <a:t>dot_data</a:t>
            </a:r>
            <a:r>
              <a:rPr lang="en-US" altLang="zh-CN" dirty="0" smtClean="0"/>
              <a:t> </a:t>
            </a:r>
            <a:r>
              <a:rPr lang="en-US" altLang="zh-CN" dirty="0"/>
              <a:t>= </a:t>
            </a:r>
            <a:r>
              <a:rPr lang="en-US" altLang="zh-CN" dirty="0" err="1"/>
              <a:t>tree.export_graphviz</a:t>
            </a:r>
            <a:r>
              <a:rPr lang="en-US" altLang="zh-CN" dirty="0"/>
              <a:t>(</a:t>
            </a:r>
            <a:r>
              <a:rPr lang="en-US" altLang="zh-CN" dirty="0" err="1"/>
              <a:t>clf</a:t>
            </a:r>
            <a:r>
              <a:rPr lang="en-US" altLang="zh-CN" dirty="0"/>
              <a:t>, </a:t>
            </a:r>
            <a:r>
              <a:rPr lang="en-US" altLang="zh-CN" dirty="0" err="1"/>
              <a:t>out_file</a:t>
            </a:r>
            <a:r>
              <a:rPr lang="en-US" altLang="zh-CN" dirty="0"/>
              <a:t>=None, </a:t>
            </a:r>
          </a:p>
          <a:p>
            <a:r>
              <a:rPr lang="en-US" altLang="zh-CN" dirty="0"/>
              <a:t>                         </a:t>
            </a:r>
            <a:r>
              <a:rPr lang="en-US" altLang="zh-CN" dirty="0" err="1"/>
              <a:t>feature_names</a:t>
            </a:r>
            <a:r>
              <a:rPr lang="en-US" altLang="zh-CN" dirty="0"/>
              <a:t>=</a:t>
            </a:r>
            <a:r>
              <a:rPr lang="en-US" altLang="zh-CN" dirty="0" err="1"/>
              <a:t>iris.feature_names</a:t>
            </a:r>
            <a:r>
              <a:rPr lang="en-US" altLang="zh-CN" dirty="0"/>
              <a:t>,  </a:t>
            </a:r>
          </a:p>
          <a:p>
            <a:r>
              <a:rPr lang="en-US" altLang="zh-CN" dirty="0"/>
              <a:t>                         </a:t>
            </a:r>
            <a:r>
              <a:rPr lang="en-US" altLang="zh-CN" dirty="0" err="1"/>
              <a:t>class_names</a:t>
            </a:r>
            <a:r>
              <a:rPr lang="en-US" altLang="zh-CN" dirty="0"/>
              <a:t>=</a:t>
            </a:r>
            <a:r>
              <a:rPr lang="en-US" altLang="zh-CN" dirty="0" err="1"/>
              <a:t>iris.target_names</a:t>
            </a:r>
            <a:r>
              <a:rPr lang="en-US" altLang="zh-CN" dirty="0"/>
              <a:t>,  </a:t>
            </a:r>
          </a:p>
          <a:p>
            <a:r>
              <a:rPr lang="en-US" altLang="zh-CN" dirty="0"/>
              <a:t>                         filled=True, rounded=True,  </a:t>
            </a:r>
          </a:p>
          <a:p>
            <a:r>
              <a:rPr lang="en-US" altLang="zh-CN" dirty="0"/>
              <a:t>                         </a:t>
            </a:r>
            <a:r>
              <a:rPr lang="en-US" altLang="zh-CN" dirty="0" err="1"/>
              <a:t>special_characters</a:t>
            </a:r>
            <a:r>
              <a:rPr lang="en-US" altLang="zh-CN" dirty="0"/>
              <a:t>=True)  </a:t>
            </a:r>
          </a:p>
          <a:p>
            <a:r>
              <a:rPr lang="en-US" altLang="zh-CN" dirty="0"/>
              <a:t>graph = </a:t>
            </a:r>
            <a:r>
              <a:rPr lang="en-US" altLang="zh-CN" dirty="0" err="1"/>
              <a:t>graphviz.Source</a:t>
            </a:r>
            <a:r>
              <a:rPr lang="en-US" altLang="zh-CN" dirty="0"/>
              <a:t>(</a:t>
            </a:r>
            <a:r>
              <a:rPr lang="en-US" altLang="zh-CN" dirty="0" err="1"/>
              <a:t>dot_data</a:t>
            </a:r>
            <a:r>
              <a:rPr lang="en-US" altLang="zh-CN" dirty="0"/>
              <a:t>)</a:t>
            </a:r>
          </a:p>
          <a:p>
            <a:r>
              <a:rPr lang="en-US" altLang="zh-CN" dirty="0"/>
              <a:t>graph</a:t>
            </a:r>
            <a:endParaRPr lang="zh-CN" altLang="en-US" dirty="0"/>
          </a:p>
        </p:txBody>
      </p:sp>
      <p:pic>
        <p:nvPicPr>
          <p:cNvPr id="7" name="图片 6"/>
          <p:cNvPicPr>
            <a:picLocks noChangeAspect="1"/>
          </p:cNvPicPr>
          <p:nvPr/>
        </p:nvPicPr>
        <p:blipFill>
          <a:blip r:embed="rId2"/>
          <a:stretch>
            <a:fillRect/>
          </a:stretch>
        </p:blipFill>
        <p:spPr>
          <a:xfrm>
            <a:off x="1359804" y="0"/>
            <a:ext cx="8658225" cy="6734175"/>
          </a:xfrm>
          <a:prstGeom prst="rect">
            <a:avLst/>
          </a:prstGeom>
        </p:spPr>
      </p:pic>
    </p:spTree>
    <p:extLst>
      <p:ext uri="{BB962C8B-B14F-4D97-AF65-F5344CB8AC3E}">
        <p14:creationId xmlns:p14="http://schemas.microsoft.com/office/powerpoint/2010/main" val="138874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83842228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94799" y="1988916"/>
            <a:ext cx="9613861" cy="3599316"/>
          </a:xfrm>
        </p:spPr>
        <p:txBody>
          <a:bodyPr/>
          <a:lstStyle/>
          <a:p>
            <a:r>
              <a:rPr lang="en-US" altLang="zh-CN" dirty="0">
                <a:hlinkClick r:id="rId2"/>
              </a:rPr>
              <a:t>http://scikit-learn.org/stable/datasets/</a:t>
            </a:r>
            <a:endParaRPr lang="en-US" altLang="zh-CN" dirty="0"/>
          </a:p>
          <a:p>
            <a:r>
              <a:rPr lang="en-US" altLang="zh-CN" dirty="0">
                <a:hlinkClick r:id="rId3"/>
              </a:rPr>
              <a:t>http://sklearn.apachecn.org/cn/0.19.0/</a:t>
            </a:r>
            <a:endParaRPr lang="en-US" altLang="zh-CN" dirty="0"/>
          </a:p>
          <a:p>
            <a:r>
              <a:rPr lang="en-US" altLang="zh-CN" dirty="0" smtClean="0"/>
              <a:t>https</a:t>
            </a:r>
            <a:r>
              <a:rPr lang="en-US" altLang="zh-CN" dirty="0"/>
              <a:t>://blog.csdn.net/u014248127/article/details/78885180</a:t>
            </a:r>
          </a:p>
          <a:p>
            <a:r>
              <a:rPr lang="en-US" altLang="zh-CN" dirty="0" smtClean="0">
                <a:hlinkClick r:id="rId4"/>
              </a:rPr>
              <a:t>https</a:t>
            </a:r>
            <a:r>
              <a:rPr lang="en-US" altLang="zh-CN" dirty="0">
                <a:hlinkClick r:id="rId4"/>
              </a:rPr>
              <a:t>://</a:t>
            </a:r>
            <a:r>
              <a:rPr lang="en-US" altLang="zh-CN" dirty="0" smtClean="0">
                <a:hlinkClick r:id="rId4"/>
              </a:rPr>
              <a:t>blog.csdn.net/fuqiuai/article/details/79495865</a:t>
            </a:r>
            <a:endParaRPr lang="en-US" altLang="zh-CN" dirty="0" smtClean="0"/>
          </a:p>
          <a:p>
            <a:r>
              <a:rPr lang="en-US" altLang="zh-CN" dirty="0" smtClean="0"/>
              <a:t>https</a:t>
            </a:r>
            <a:r>
              <a:rPr lang="en-US" altLang="zh-CN" dirty="0"/>
              <a:t>://blog.csdn.net/wang1127248268/article/details/53264041</a:t>
            </a:r>
            <a:endParaRPr lang="zh-CN" altLang="en-US" dirty="0"/>
          </a:p>
          <a:p>
            <a:endParaRPr lang="en-US" altLang="zh-CN" dirty="0" smtClean="0"/>
          </a:p>
          <a:p>
            <a:endParaRPr lang="zh-CN" altLang="en-US" dirty="0"/>
          </a:p>
        </p:txBody>
      </p:sp>
      <p:pic>
        <p:nvPicPr>
          <p:cNvPr id="4" name="图片 3"/>
          <p:cNvPicPr>
            <a:picLocks noChangeAspect="1"/>
          </p:cNvPicPr>
          <p:nvPr/>
        </p:nvPicPr>
        <p:blipFill>
          <a:blip r:embed="rId5"/>
          <a:stretch>
            <a:fillRect/>
          </a:stretch>
        </p:blipFill>
        <p:spPr>
          <a:xfrm>
            <a:off x="3498811" y="4229064"/>
            <a:ext cx="7248525" cy="2524125"/>
          </a:xfrm>
          <a:prstGeom prst="rect">
            <a:avLst/>
          </a:prstGeom>
        </p:spPr>
      </p:pic>
    </p:spTree>
    <p:extLst>
      <p:ext uri="{BB962C8B-B14F-4D97-AF65-F5344CB8AC3E}">
        <p14:creationId xmlns:p14="http://schemas.microsoft.com/office/powerpoint/2010/main" val="11678590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聚类</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887005" y="2241056"/>
            <a:ext cx="10212386" cy="2508969"/>
          </a:xfrm>
          <a:prstGeom prst="rect">
            <a:avLst/>
          </a:prstGeom>
        </p:spPr>
      </p:pic>
    </p:spTree>
    <p:extLst>
      <p:ext uri="{BB962C8B-B14F-4D97-AF65-F5344CB8AC3E}">
        <p14:creationId xmlns:p14="http://schemas.microsoft.com/office/powerpoint/2010/main" val="27701456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降维</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916002" y="2278877"/>
            <a:ext cx="9334112" cy="2632988"/>
          </a:xfrm>
          <a:prstGeom prst="rect">
            <a:avLst/>
          </a:prstGeom>
        </p:spPr>
      </p:pic>
    </p:spTree>
    <p:extLst>
      <p:ext uri="{BB962C8B-B14F-4D97-AF65-F5344CB8AC3E}">
        <p14:creationId xmlns:p14="http://schemas.microsoft.com/office/powerpoint/2010/main" val="182200772"/>
      </p:ext>
    </p:extLst>
  </p:cSld>
  <p:clrMapOvr>
    <a:masterClrMapping/>
  </p:clrMapOvr>
  <p:timing>
    <p:tnLst>
      <p:par>
        <p:cTn id="1" dur="indefinite" restart="never" nodeType="tmRoot"/>
      </p:par>
    </p:tnLst>
  </p:timing>
</p:sld>
</file>

<file path=ppt/theme/theme1.xml><?xml version="1.0" encoding="utf-8"?>
<a:theme xmlns:a="http://schemas.openxmlformats.org/drawingml/2006/main" name="柏林">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TM04033917[[fn=柏林]]</Template>
  <TotalTime>3285</TotalTime>
  <Words>4946</Words>
  <Application>Microsoft Office PowerPoint</Application>
  <PresentationFormat>宽屏</PresentationFormat>
  <Paragraphs>522</Paragraphs>
  <Slides>74</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74</vt:i4>
      </vt:variant>
    </vt:vector>
  </HeadingPairs>
  <TitlesOfParts>
    <vt:vector size="80" baseType="lpstr">
      <vt:lpstr>DFKai-SB</vt:lpstr>
      <vt:lpstr>宋体</vt:lpstr>
      <vt:lpstr>Arial</vt:lpstr>
      <vt:lpstr>Tahoma</vt:lpstr>
      <vt:lpstr>Trebuchet MS</vt:lpstr>
      <vt:lpstr>柏林</vt:lpstr>
      <vt:lpstr>sklearn</vt:lpstr>
      <vt:lpstr>PowerPoint 演示文稿</vt:lpstr>
      <vt:lpstr>PowerPoint 演示文稿</vt:lpstr>
      <vt:lpstr>PowerPoint 演示文稿</vt:lpstr>
      <vt:lpstr>PowerPoint 演示文稿</vt:lpstr>
      <vt:lpstr>分类</vt:lpstr>
      <vt:lpstr>回归</vt:lpstr>
      <vt:lpstr>聚类</vt:lpstr>
      <vt:lpstr>降维</vt:lpstr>
      <vt:lpstr>模型选择</vt:lpstr>
      <vt:lpstr>数据预处理</vt:lpstr>
      <vt:lpstr>监督学习（supervised learning）</vt:lpstr>
      <vt:lpstr>PowerPoint 演示文稿</vt:lpstr>
      <vt:lpstr>无监督学习</vt:lpstr>
      <vt:lpstr>数据变换</vt:lpstr>
      <vt:lpstr>算法类的顶层设计图</vt:lpstr>
      <vt:lpstr>SVM的类</vt:lpstr>
      <vt:lpstr>Cluster</vt:lpstr>
      <vt:lpstr>PowerPoint 演示文稿</vt:lpstr>
      <vt:lpstr>机器学习主要步骤sklearn应用  </vt:lpstr>
      <vt:lpstr>数据集——导入sklearn数据集（学习用）</vt:lpstr>
      <vt:lpstr>PowerPoint 演示文稿</vt:lpstr>
      <vt:lpstr>1.2 创建数据集</vt:lpstr>
      <vt:lpstr>分类问题的样本生成器</vt:lpstr>
      <vt:lpstr>数据预处理</vt:lpstr>
      <vt:lpstr>数据归一化</vt:lpstr>
      <vt:lpstr>PowerPoint 演示文稿</vt:lpstr>
      <vt:lpstr>数据集拆分</vt:lpstr>
      <vt:lpstr>定义模型</vt:lpstr>
      <vt:lpstr>保存模型</vt:lpstr>
      <vt:lpstr>数据预处理</vt:lpstr>
      <vt:lpstr>任务</vt:lpstr>
      <vt:lpstr>PowerPoint 演示文稿</vt:lpstr>
      <vt:lpstr>Standardization标准化</vt:lpstr>
      <vt:lpstr>PowerPoint 演示文稿</vt:lpstr>
      <vt:lpstr>PowerPoint 演示文稿</vt:lpstr>
      <vt:lpstr>PowerPoint 演示文稿</vt:lpstr>
      <vt:lpstr>sklearn.preprocessing.StandardScaler</vt:lpstr>
      <vt:lpstr>归一化</vt:lpstr>
      <vt:lpstr>规范化（Normalization）和范数</vt:lpstr>
      <vt:lpstr>PowerPoint 演示文稿</vt:lpstr>
      <vt:lpstr>preprocessing.normalize</vt:lpstr>
      <vt:lpstr>processing.Normalizer()</vt:lpstr>
      <vt:lpstr>分类特征编码</vt:lpstr>
      <vt:lpstr>PowerPoint 演示文稿</vt:lpstr>
      <vt:lpstr>缺失值插补</vt:lpstr>
      <vt:lpstr>PowerPoint 演示文稿</vt:lpstr>
      <vt:lpstr>监督学习</vt:lpstr>
      <vt:lpstr>普通最小二乘法</vt:lpstr>
      <vt:lpstr>sklearn.linear_model.LinearRegression(fit_intercept=True, normalize=False, copy_X=True, n_jobs=1)</vt:lpstr>
      <vt:lpstr>参数值</vt:lpstr>
      <vt:lpstr>属性值</vt:lpstr>
      <vt:lpstr>训练</vt:lpstr>
      <vt:lpstr>预测</vt:lpstr>
      <vt:lpstr>PowerPoint 演示文稿</vt:lpstr>
      <vt:lpstr>支持向量机</vt:lpstr>
      <vt:lpstr>class sklearn.svm.SVC(C=1.0, kernel='rbf', degree=3, gamma='auto', coef0=0.0, shrinking=True, probability=False, tol=0.001, cache_size=200, class_weight=None, verbose=False, max_iter=-1, decision_function_shape=None, random_state=None) </vt:lpstr>
      <vt:lpstr>PowerPoint 演示文稿</vt:lpstr>
      <vt:lpstr>属性值</vt:lpstr>
      <vt:lpstr>方法</vt:lpstr>
      <vt:lpstr>fit（X，y，sample_weight = None）</vt:lpstr>
      <vt:lpstr>predict(X)</vt:lpstr>
      <vt:lpstr>score(X, y, sample_weight=None)</vt:lpstr>
      <vt:lpstr>PowerPoint 演示文稿</vt:lpstr>
      <vt:lpstr>决策树</vt:lpstr>
      <vt:lpstr>PowerPoint 演示文稿</vt:lpstr>
      <vt:lpstr>PowerPoint 演示文稿</vt:lpstr>
      <vt:lpstr>PowerPoint 演示文稿</vt:lpstr>
      <vt:lpstr>PowerPoint 演示文稿</vt:lpstr>
      <vt:lpstr>简单二元分类</vt:lpstr>
      <vt:lpstr>PowerPoint 演示文稿</vt:lpstr>
      <vt:lpstr>树的可视化</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sams</dc:creator>
  <cp:lastModifiedBy>sams</cp:lastModifiedBy>
  <cp:revision>69</cp:revision>
  <dcterms:created xsi:type="dcterms:W3CDTF">2018-10-29T00:44:14Z</dcterms:created>
  <dcterms:modified xsi:type="dcterms:W3CDTF">2018-11-13T03:03:27Z</dcterms:modified>
</cp:coreProperties>
</file>